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61" r:id="rId3"/>
    <p:sldId id="263" r:id="rId4"/>
    <p:sldId id="262" r:id="rId5"/>
    <p:sldId id="264" r:id="rId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24"/>
  </p:normalViewPr>
  <p:slideViewPr>
    <p:cSldViewPr snapToGrid="0" snapToObjects="1">
      <p:cViewPr>
        <p:scale>
          <a:sx n="77" d="100"/>
          <a:sy n="77" d="100"/>
        </p:scale>
        <p:origin x="1912" y="816"/>
      </p:cViewPr>
      <p:guideLst/>
    </p:cSldViewPr>
  </p:slideViewPr>
  <p:notesTextViewPr>
    <p:cViewPr>
      <p:scale>
        <a:sx n="40" d="100"/>
        <a:sy n="4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10.png>
</file>

<file path=ppt/media/image11.png>
</file>

<file path=ppt/media/image12.tiff>
</file>

<file path=ppt/media/image13.PNG>
</file>

<file path=ppt/media/image14.PNG>
</file>

<file path=ppt/media/image2.PNG>
</file>

<file path=ppt/media/image3.PNG>
</file>

<file path=ppt/media/image4.JP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B9B763-280B-7742-837C-5417D246A032}" type="datetimeFigureOut">
              <a:rPr lang="en-US" smtClean="0"/>
              <a:t>9/17/19</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D7CA0-2788-2549-884B-CE55A57FF3F8}" type="slidenum">
              <a:rPr lang="en-US" smtClean="0"/>
              <a:t>‹N°›</a:t>
            </a:fld>
            <a:endParaRPr lang="en-US"/>
          </a:p>
        </p:txBody>
      </p:sp>
    </p:spTree>
    <p:extLst>
      <p:ext uri="{BB962C8B-B14F-4D97-AF65-F5344CB8AC3E}">
        <p14:creationId xmlns:p14="http://schemas.microsoft.com/office/powerpoint/2010/main" val="356444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5CF31A7-B7D8-D746-885D-9CF08EB6C5E6}"/>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10D91E30-226D-0A41-BA21-EBB1C2AE39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F82B1E25-5186-2F4B-9AB7-1C3C74C8F260}"/>
              </a:ext>
            </a:extLst>
          </p:cNvPr>
          <p:cNvSpPr>
            <a:spLocks noGrp="1"/>
          </p:cNvSpPr>
          <p:nvPr>
            <p:ph type="dt" sz="half" idx="10"/>
          </p:nvPr>
        </p:nvSpPr>
        <p:spPr/>
        <p:txBody>
          <a:bodyPr/>
          <a:lstStyle/>
          <a:p>
            <a:fld id="{8B8767B6-816B-FA46-9B81-5E1B72C413A8}" type="datetimeFigureOut">
              <a:rPr lang="fr-FR" smtClean="0"/>
              <a:t>17/09/2019</a:t>
            </a:fld>
            <a:endParaRPr lang="fr-FR"/>
          </a:p>
        </p:txBody>
      </p:sp>
      <p:sp>
        <p:nvSpPr>
          <p:cNvPr id="5" name="Espace réservé du pied de page 4">
            <a:extLst>
              <a:ext uri="{FF2B5EF4-FFF2-40B4-BE49-F238E27FC236}">
                <a16:creationId xmlns:a16="http://schemas.microsoft.com/office/drawing/2014/main" id="{ED77802E-F101-FE40-9A74-8C640746323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F413177-95E0-9F4C-BCAD-65611A729FD2}"/>
              </a:ext>
            </a:extLst>
          </p:cNvPr>
          <p:cNvSpPr>
            <a:spLocks noGrp="1"/>
          </p:cNvSpPr>
          <p:nvPr>
            <p:ph type="sldNum" sz="quarter" idx="12"/>
          </p:nvPr>
        </p:nvSpPr>
        <p:spPr/>
        <p:txBody>
          <a:bodyPr/>
          <a:lstStyle/>
          <a:p>
            <a:fld id="{670792F0-6F87-0947-8789-8CAA6471CD9A}" type="slidenum">
              <a:rPr lang="fr-FR" smtClean="0"/>
              <a:t>‹N°›</a:t>
            </a:fld>
            <a:endParaRPr lang="fr-FR"/>
          </a:p>
        </p:txBody>
      </p:sp>
    </p:spTree>
    <p:extLst>
      <p:ext uri="{BB962C8B-B14F-4D97-AF65-F5344CB8AC3E}">
        <p14:creationId xmlns:p14="http://schemas.microsoft.com/office/powerpoint/2010/main" val="4025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1CE3C95-F315-0F4D-AF98-DDB352B17260}"/>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783756B7-F61B-5E47-A421-BCF2EC590852}"/>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986934D-CC25-EF47-A582-53085910BB8A}"/>
              </a:ext>
            </a:extLst>
          </p:cNvPr>
          <p:cNvSpPr>
            <a:spLocks noGrp="1"/>
          </p:cNvSpPr>
          <p:nvPr>
            <p:ph type="dt" sz="half" idx="10"/>
          </p:nvPr>
        </p:nvSpPr>
        <p:spPr/>
        <p:txBody>
          <a:bodyPr/>
          <a:lstStyle/>
          <a:p>
            <a:fld id="{8B8767B6-816B-FA46-9B81-5E1B72C413A8}" type="datetimeFigureOut">
              <a:rPr lang="fr-FR" smtClean="0"/>
              <a:t>17/09/2019</a:t>
            </a:fld>
            <a:endParaRPr lang="fr-FR"/>
          </a:p>
        </p:txBody>
      </p:sp>
      <p:sp>
        <p:nvSpPr>
          <p:cNvPr id="5" name="Espace réservé du pied de page 4">
            <a:extLst>
              <a:ext uri="{FF2B5EF4-FFF2-40B4-BE49-F238E27FC236}">
                <a16:creationId xmlns:a16="http://schemas.microsoft.com/office/drawing/2014/main" id="{50DA06F4-18E4-FD4D-9FC5-355CB306C36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BDC6AED-9033-C643-A9AF-B84F1BFA4B3E}"/>
              </a:ext>
            </a:extLst>
          </p:cNvPr>
          <p:cNvSpPr>
            <a:spLocks noGrp="1"/>
          </p:cNvSpPr>
          <p:nvPr>
            <p:ph type="sldNum" sz="quarter" idx="12"/>
          </p:nvPr>
        </p:nvSpPr>
        <p:spPr/>
        <p:txBody>
          <a:bodyPr/>
          <a:lstStyle/>
          <a:p>
            <a:fld id="{670792F0-6F87-0947-8789-8CAA6471CD9A}" type="slidenum">
              <a:rPr lang="fr-FR" smtClean="0"/>
              <a:t>‹N°›</a:t>
            </a:fld>
            <a:endParaRPr lang="fr-FR"/>
          </a:p>
        </p:txBody>
      </p:sp>
    </p:spTree>
    <p:extLst>
      <p:ext uri="{BB962C8B-B14F-4D97-AF65-F5344CB8AC3E}">
        <p14:creationId xmlns:p14="http://schemas.microsoft.com/office/powerpoint/2010/main" val="3208291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07C8CA49-06AD-4946-BF31-84C62751AC05}"/>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F504253B-CD79-B14B-B632-AC002AA00FD6}"/>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3F7A092-20BD-4F4F-9FA4-084E2F92EC9A}"/>
              </a:ext>
            </a:extLst>
          </p:cNvPr>
          <p:cNvSpPr>
            <a:spLocks noGrp="1"/>
          </p:cNvSpPr>
          <p:nvPr>
            <p:ph type="dt" sz="half" idx="10"/>
          </p:nvPr>
        </p:nvSpPr>
        <p:spPr/>
        <p:txBody>
          <a:bodyPr/>
          <a:lstStyle/>
          <a:p>
            <a:fld id="{8B8767B6-816B-FA46-9B81-5E1B72C413A8}" type="datetimeFigureOut">
              <a:rPr lang="fr-FR" smtClean="0"/>
              <a:t>17/09/2019</a:t>
            </a:fld>
            <a:endParaRPr lang="fr-FR"/>
          </a:p>
        </p:txBody>
      </p:sp>
      <p:sp>
        <p:nvSpPr>
          <p:cNvPr id="5" name="Espace réservé du pied de page 4">
            <a:extLst>
              <a:ext uri="{FF2B5EF4-FFF2-40B4-BE49-F238E27FC236}">
                <a16:creationId xmlns:a16="http://schemas.microsoft.com/office/drawing/2014/main" id="{782C6359-B1A3-434F-87DE-2874125CFAA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8FE5EC8D-2E38-0949-9805-EB60955FFEC5}"/>
              </a:ext>
            </a:extLst>
          </p:cNvPr>
          <p:cNvSpPr>
            <a:spLocks noGrp="1"/>
          </p:cNvSpPr>
          <p:nvPr>
            <p:ph type="sldNum" sz="quarter" idx="12"/>
          </p:nvPr>
        </p:nvSpPr>
        <p:spPr/>
        <p:txBody>
          <a:bodyPr/>
          <a:lstStyle/>
          <a:p>
            <a:fld id="{670792F0-6F87-0947-8789-8CAA6471CD9A}" type="slidenum">
              <a:rPr lang="fr-FR" smtClean="0"/>
              <a:t>‹N°›</a:t>
            </a:fld>
            <a:endParaRPr lang="fr-FR"/>
          </a:p>
        </p:txBody>
      </p:sp>
    </p:spTree>
    <p:extLst>
      <p:ext uri="{BB962C8B-B14F-4D97-AF65-F5344CB8AC3E}">
        <p14:creationId xmlns:p14="http://schemas.microsoft.com/office/powerpoint/2010/main" val="307060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9013091-84DF-4744-BD8D-82B9E2A2DE23}"/>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8363FDE-F987-6F47-B5C5-55CC4EC75674}"/>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60423E9-960E-E249-B2FF-B0DAAAB03384}"/>
              </a:ext>
            </a:extLst>
          </p:cNvPr>
          <p:cNvSpPr>
            <a:spLocks noGrp="1"/>
          </p:cNvSpPr>
          <p:nvPr>
            <p:ph type="dt" sz="half" idx="10"/>
          </p:nvPr>
        </p:nvSpPr>
        <p:spPr/>
        <p:txBody>
          <a:bodyPr/>
          <a:lstStyle/>
          <a:p>
            <a:fld id="{8B8767B6-816B-FA46-9B81-5E1B72C413A8}" type="datetimeFigureOut">
              <a:rPr lang="fr-FR" smtClean="0"/>
              <a:t>17/09/2019</a:t>
            </a:fld>
            <a:endParaRPr lang="fr-FR"/>
          </a:p>
        </p:txBody>
      </p:sp>
      <p:sp>
        <p:nvSpPr>
          <p:cNvPr id="5" name="Espace réservé du pied de page 4">
            <a:extLst>
              <a:ext uri="{FF2B5EF4-FFF2-40B4-BE49-F238E27FC236}">
                <a16:creationId xmlns:a16="http://schemas.microsoft.com/office/drawing/2014/main" id="{5CA6C07F-971B-6C4F-BACE-FDCA92F4FCB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5EF96A9-7D6B-CB47-83CE-20D2A48E40FA}"/>
              </a:ext>
            </a:extLst>
          </p:cNvPr>
          <p:cNvSpPr>
            <a:spLocks noGrp="1"/>
          </p:cNvSpPr>
          <p:nvPr>
            <p:ph type="sldNum" sz="quarter" idx="12"/>
          </p:nvPr>
        </p:nvSpPr>
        <p:spPr/>
        <p:txBody>
          <a:bodyPr/>
          <a:lstStyle/>
          <a:p>
            <a:fld id="{670792F0-6F87-0947-8789-8CAA6471CD9A}" type="slidenum">
              <a:rPr lang="fr-FR" smtClean="0"/>
              <a:t>‹N°›</a:t>
            </a:fld>
            <a:endParaRPr lang="fr-FR"/>
          </a:p>
        </p:txBody>
      </p:sp>
    </p:spTree>
    <p:extLst>
      <p:ext uri="{BB962C8B-B14F-4D97-AF65-F5344CB8AC3E}">
        <p14:creationId xmlns:p14="http://schemas.microsoft.com/office/powerpoint/2010/main" val="14435815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EF412A5-3C9D-B046-841E-6D47F7EBCADA}"/>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8C5FB7DF-0D1C-0E49-BE1F-E5228964024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F5ACC823-65EC-B24C-8EEE-B45F42BFB5E7}"/>
              </a:ext>
            </a:extLst>
          </p:cNvPr>
          <p:cNvSpPr>
            <a:spLocks noGrp="1"/>
          </p:cNvSpPr>
          <p:nvPr>
            <p:ph type="dt" sz="half" idx="10"/>
          </p:nvPr>
        </p:nvSpPr>
        <p:spPr/>
        <p:txBody>
          <a:bodyPr/>
          <a:lstStyle/>
          <a:p>
            <a:fld id="{8B8767B6-816B-FA46-9B81-5E1B72C413A8}" type="datetimeFigureOut">
              <a:rPr lang="fr-FR" smtClean="0"/>
              <a:t>17/09/2019</a:t>
            </a:fld>
            <a:endParaRPr lang="fr-FR"/>
          </a:p>
        </p:txBody>
      </p:sp>
      <p:sp>
        <p:nvSpPr>
          <p:cNvPr id="5" name="Espace réservé du pied de page 4">
            <a:extLst>
              <a:ext uri="{FF2B5EF4-FFF2-40B4-BE49-F238E27FC236}">
                <a16:creationId xmlns:a16="http://schemas.microsoft.com/office/drawing/2014/main" id="{9FE942A0-CCC4-D64B-8A82-F122B551F21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4F5C3D6-7194-BE4F-A7AE-1F9DBEDB0E1C}"/>
              </a:ext>
            </a:extLst>
          </p:cNvPr>
          <p:cNvSpPr>
            <a:spLocks noGrp="1"/>
          </p:cNvSpPr>
          <p:nvPr>
            <p:ph type="sldNum" sz="quarter" idx="12"/>
          </p:nvPr>
        </p:nvSpPr>
        <p:spPr/>
        <p:txBody>
          <a:bodyPr/>
          <a:lstStyle/>
          <a:p>
            <a:fld id="{670792F0-6F87-0947-8789-8CAA6471CD9A}" type="slidenum">
              <a:rPr lang="fr-FR" smtClean="0"/>
              <a:t>‹N°›</a:t>
            </a:fld>
            <a:endParaRPr lang="fr-FR"/>
          </a:p>
        </p:txBody>
      </p:sp>
    </p:spTree>
    <p:extLst>
      <p:ext uri="{BB962C8B-B14F-4D97-AF65-F5344CB8AC3E}">
        <p14:creationId xmlns:p14="http://schemas.microsoft.com/office/powerpoint/2010/main" val="2147565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4A9589A-5254-194B-A929-C144309AC466}"/>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3338DF2-7AEC-4045-9410-085ABA67637B}"/>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6F96F528-719E-8141-8FE4-820AB9F0179D}"/>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B05ECFFD-5D96-064C-9090-3CF3DD54C0BD}"/>
              </a:ext>
            </a:extLst>
          </p:cNvPr>
          <p:cNvSpPr>
            <a:spLocks noGrp="1"/>
          </p:cNvSpPr>
          <p:nvPr>
            <p:ph type="dt" sz="half" idx="10"/>
          </p:nvPr>
        </p:nvSpPr>
        <p:spPr/>
        <p:txBody>
          <a:bodyPr/>
          <a:lstStyle/>
          <a:p>
            <a:fld id="{8B8767B6-816B-FA46-9B81-5E1B72C413A8}" type="datetimeFigureOut">
              <a:rPr lang="fr-FR" smtClean="0"/>
              <a:t>17/09/2019</a:t>
            </a:fld>
            <a:endParaRPr lang="fr-FR"/>
          </a:p>
        </p:txBody>
      </p:sp>
      <p:sp>
        <p:nvSpPr>
          <p:cNvPr id="6" name="Espace réservé du pied de page 5">
            <a:extLst>
              <a:ext uri="{FF2B5EF4-FFF2-40B4-BE49-F238E27FC236}">
                <a16:creationId xmlns:a16="http://schemas.microsoft.com/office/drawing/2014/main" id="{987BD66B-BDFD-4148-BE42-C415C110B87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7F8FAD06-2952-B649-B315-A6DC130AF75F}"/>
              </a:ext>
            </a:extLst>
          </p:cNvPr>
          <p:cNvSpPr>
            <a:spLocks noGrp="1"/>
          </p:cNvSpPr>
          <p:nvPr>
            <p:ph type="sldNum" sz="quarter" idx="12"/>
          </p:nvPr>
        </p:nvSpPr>
        <p:spPr/>
        <p:txBody>
          <a:bodyPr/>
          <a:lstStyle/>
          <a:p>
            <a:fld id="{670792F0-6F87-0947-8789-8CAA6471CD9A}" type="slidenum">
              <a:rPr lang="fr-FR" smtClean="0"/>
              <a:t>‹N°›</a:t>
            </a:fld>
            <a:endParaRPr lang="fr-FR"/>
          </a:p>
        </p:txBody>
      </p:sp>
    </p:spTree>
    <p:extLst>
      <p:ext uri="{BB962C8B-B14F-4D97-AF65-F5344CB8AC3E}">
        <p14:creationId xmlns:p14="http://schemas.microsoft.com/office/powerpoint/2010/main" val="2348666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52B760-8FA9-1E41-BBE6-217995B3A76B}"/>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57874F0E-792C-8245-ABF8-84F69B22F3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0A25F779-6F60-6845-956B-86E6CA869279}"/>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290814F3-DC46-4C42-8E35-78352B64D3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755EF90D-DDBD-CB41-A1C3-90A27F324FDF}"/>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9A204556-7FE0-4446-8769-AB9C719DD85E}"/>
              </a:ext>
            </a:extLst>
          </p:cNvPr>
          <p:cNvSpPr>
            <a:spLocks noGrp="1"/>
          </p:cNvSpPr>
          <p:nvPr>
            <p:ph type="dt" sz="half" idx="10"/>
          </p:nvPr>
        </p:nvSpPr>
        <p:spPr/>
        <p:txBody>
          <a:bodyPr/>
          <a:lstStyle/>
          <a:p>
            <a:fld id="{8B8767B6-816B-FA46-9B81-5E1B72C413A8}" type="datetimeFigureOut">
              <a:rPr lang="fr-FR" smtClean="0"/>
              <a:t>17/09/2019</a:t>
            </a:fld>
            <a:endParaRPr lang="fr-FR"/>
          </a:p>
        </p:txBody>
      </p:sp>
      <p:sp>
        <p:nvSpPr>
          <p:cNvPr id="8" name="Espace réservé du pied de page 7">
            <a:extLst>
              <a:ext uri="{FF2B5EF4-FFF2-40B4-BE49-F238E27FC236}">
                <a16:creationId xmlns:a16="http://schemas.microsoft.com/office/drawing/2014/main" id="{88A799B2-B44E-1944-8ED3-17BEBE2E4EC3}"/>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E776BE5D-42C9-574B-841E-BBDA259F33F4}"/>
              </a:ext>
            </a:extLst>
          </p:cNvPr>
          <p:cNvSpPr>
            <a:spLocks noGrp="1"/>
          </p:cNvSpPr>
          <p:nvPr>
            <p:ph type="sldNum" sz="quarter" idx="12"/>
          </p:nvPr>
        </p:nvSpPr>
        <p:spPr/>
        <p:txBody>
          <a:bodyPr/>
          <a:lstStyle/>
          <a:p>
            <a:fld id="{670792F0-6F87-0947-8789-8CAA6471CD9A}" type="slidenum">
              <a:rPr lang="fr-FR" smtClean="0"/>
              <a:t>‹N°›</a:t>
            </a:fld>
            <a:endParaRPr lang="fr-FR"/>
          </a:p>
        </p:txBody>
      </p:sp>
    </p:spTree>
    <p:extLst>
      <p:ext uri="{BB962C8B-B14F-4D97-AF65-F5344CB8AC3E}">
        <p14:creationId xmlns:p14="http://schemas.microsoft.com/office/powerpoint/2010/main" val="1244933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7E2CE19-43A5-674B-95E8-643445A2DD4B}"/>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C4B18308-2D07-C840-859D-1EF94E3897F6}"/>
              </a:ext>
            </a:extLst>
          </p:cNvPr>
          <p:cNvSpPr>
            <a:spLocks noGrp="1"/>
          </p:cNvSpPr>
          <p:nvPr>
            <p:ph type="dt" sz="half" idx="10"/>
          </p:nvPr>
        </p:nvSpPr>
        <p:spPr/>
        <p:txBody>
          <a:bodyPr/>
          <a:lstStyle/>
          <a:p>
            <a:fld id="{8B8767B6-816B-FA46-9B81-5E1B72C413A8}" type="datetimeFigureOut">
              <a:rPr lang="fr-FR" smtClean="0"/>
              <a:t>17/09/2019</a:t>
            </a:fld>
            <a:endParaRPr lang="fr-FR"/>
          </a:p>
        </p:txBody>
      </p:sp>
      <p:sp>
        <p:nvSpPr>
          <p:cNvPr id="4" name="Espace réservé du pied de page 3">
            <a:extLst>
              <a:ext uri="{FF2B5EF4-FFF2-40B4-BE49-F238E27FC236}">
                <a16:creationId xmlns:a16="http://schemas.microsoft.com/office/drawing/2014/main" id="{905E1BEA-83DC-7840-BD1E-7372F905E2F5}"/>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0D505236-6B44-C44E-9823-0B6046F30537}"/>
              </a:ext>
            </a:extLst>
          </p:cNvPr>
          <p:cNvSpPr>
            <a:spLocks noGrp="1"/>
          </p:cNvSpPr>
          <p:nvPr>
            <p:ph type="sldNum" sz="quarter" idx="12"/>
          </p:nvPr>
        </p:nvSpPr>
        <p:spPr/>
        <p:txBody>
          <a:bodyPr/>
          <a:lstStyle/>
          <a:p>
            <a:fld id="{670792F0-6F87-0947-8789-8CAA6471CD9A}" type="slidenum">
              <a:rPr lang="fr-FR" smtClean="0"/>
              <a:t>‹N°›</a:t>
            </a:fld>
            <a:endParaRPr lang="fr-FR"/>
          </a:p>
        </p:txBody>
      </p:sp>
    </p:spTree>
    <p:extLst>
      <p:ext uri="{BB962C8B-B14F-4D97-AF65-F5344CB8AC3E}">
        <p14:creationId xmlns:p14="http://schemas.microsoft.com/office/powerpoint/2010/main" val="196718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DE820894-37E4-524D-8EA2-47397AAE94B1}"/>
              </a:ext>
            </a:extLst>
          </p:cNvPr>
          <p:cNvSpPr>
            <a:spLocks noGrp="1"/>
          </p:cNvSpPr>
          <p:nvPr>
            <p:ph type="dt" sz="half" idx="10"/>
          </p:nvPr>
        </p:nvSpPr>
        <p:spPr/>
        <p:txBody>
          <a:bodyPr/>
          <a:lstStyle/>
          <a:p>
            <a:fld id="{8B8767B6-816B-FA46-9B81-5E1B72C413A8}" type="datetimeFigureOut">
              <a:rPr lang="fr-FR" smtClean="0"/>
              <a:t>17/09/2019</a:t>
            </a:fld>
            <a:endParaRPr lang="fr-FR"/>
          </a:p>
        </p:txBody>
      </p:sp>
      <p:sp>
        <p:nvSpPr>
          <p:cNvPr id="3" name="Espace réservé du pied de page 2">
            <a:extLst>
              <a:ext uri="{FF2B5EF4-FFF2-40B4-BE49-F238E27FC236}">
                <a16:creationId xmlns:a16="http://schemas.microsoft.com/office/drawing/2014/main" id="{9B3A7525-38FC-E840-9002-FDB7771D8ADE}"/>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DC2B879C-D615-A34D-8AE6-3D898AB316ED}"/>
              </a:ext>
            </a:extLst>
          </p:cNvPr>
          <p:cNvSpPr>
            <a:spLocks noGrp="1"/>
          </p:cNvSpPr>
          <p:nvPr>
            <p:ph type="sldNum" sz="quarter" idx="12"/>
          </p:nvPr>
        </p:nvSpPr>
        <p:spPr/>
        <p:txBody>
          <a:bodyPr/>
          <a:lstStyle/>
          <a:p>
            <a:fld id="{670792F0-6F87-0947-8789-8CAA6471CD9A}" type="slidenum">
              <a:rPr lang="fr-FR" smtClean="0"/>
              <a:t>‹N°›</a:t>
            </a:fld>
            <a:endParaRPr lang="fr-FR"/>
          </a:p>
        </p:txBody>
      </p:sp>
    </p:spTree>
    <p:extLst>
      <p:ext uri="{BB962C8B-B14F-4D97-AF65-F5344CB8AC3E}">
        <p14:creationId xmlns:p14="http://schemas.microsoft.com/office/powerpoint/2010/main" val="3171508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3C57B8E-B1A3-6F43-B08C-98F1EE6E927C}"/>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C26CBDC4-8BBF-024C-BDBD-F72B734245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C27CE426-CACA-2F45-9B0F-62790FBF92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71C3B16-1942-4541-8BE5-178234D4DD60}"/>
              </a:ext>
            </a:extLst>
          </p:cNvPr>
          <p:cNvSpPr>
            <a:spLocks noGrp="1"/>
          </p:cNvSpPr>
          <p:nvPr>
            <p:ph type="dt" sz="half" idx="10"/>
          </p:nvPr>
        </p:nvSpPr>
        <p:spPr/>
        <p:txBody>
          <a:bodyPr/>
          <a:lstStyle/>
          <a:p>
            <a:fld id="{8B8767B6-816B-FA46-9B81-5E1B72C413A8}" type="datetimeFigureOut">
              <a:rPr lang="fr-FR" smtClean="0"/>
              <a:t>17/09/2019</a:t>
            </a:fld>
            <a:endParaRPr lang="fr-FR"/>
          </a:p>
        </p:txBody>
      </p:sp>
      <p:sp>
        <p:nvSpPr>
          <p:cNvPr id="6" name="Espace réservé du pied de page 5">
            <a:extLst>
              <a:ext uri="{FF2B5EF4-FFF2-40B4-BE49-F238E27FC236}">
                <a16:creationId xmlns:a16="http://schemas.microsoft.com/office/drawing/2014/main" id="{1970754C-15EA-9648-8E40-1A2CD399B2F5}"/>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F88226A-0BCD-D443-B868-06124BFEFB93}"/>
              </a:ext>
            </a:extLst>
          </p:cNvPr>
          <p:cNvSpPr>
            <a:spLocks noGrp="1"/>
          </p:cNvSpPr>
          <p:nvPr>
            <p:ph type="sldNum" sz="quarter" idx="12"/>
          </p:nvPr>
        </p:nvSpPr>
        <p:spPr/>
        <p:txBody>
          <a:bodyPr/>
          <a:lstStyle/>
          <a:p>
            <a:fld id="{670792F0-6F87-0947-8789-8CAA6471CD9A}" type="slidenum">
              <a:rPr lang="fr-FR" smtClean="0"/>
              <a:t>‹N°›</a:t>
            </a:fld>
            <a:endParaRPr lang="fr-FR"/>
          </a:p>
        </p:txBody>
      </p:sp>
    </p:spTree>
    <p:extLst>
      <p:ext uri="{BB962C8B-B14F-4D97-AF65-F5344CB8AC3E}">
        <p14:creationId xmlns:p14="http://schemas.microsoft.com/office/powerpoint/2010/main" val="4095176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F9350F-67DA-7045-A849-C91344FE6EAD}"/>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86558B57-AF12-FA41-956F-436EB908A6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5B9ADA1B-374B-CF4A-A416-CFF068A863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266E5B09-7FA0-8649-A43C-F2D2B67301D0}"/>
              </a:ext>
            </a:extLst>
          </p:cNvPr>
          <p:cNvSpPr>
            <a:spLocks noGrp="1"/>
          </p:cNvSpPr>
          <p:nvPr>
            <p:ph type="dt" sz="half" idx="10"/>
          </p:nvPr>
        </p:nvSpPr>
        <p:spPr/>
        <p:txBody>
          <a:bodyPr/>
          <a:lstStyle/>
          <a:p>
            <a:fld id="{8B8767B6-816B-FA46-9B81-5E1B72C413A8}" type="datetimeFigureOut">
              <a:rPr lang="fr-FR" smtClean="0"/>
              <a:t>17/09/2019</a:t>
            </a:fld>
            <a:endParaRPr lang="fr-FR"/>
          </a:p>
        </p:txBody>
      </p:sp>
      <p:sp>
        <p:nvSpPr>
          <p:cNvPr id="6" name="Espace réservé du pied de page 5">
            <a:extLst>
              <a:ext uri="{FF2B5EF4-FFF2-40B4-BE49-F238E27FC236}">
                <a16:creationId xmlns:a16="http://schemas.microsoft.com/office/drawing/2014/main" id="{AA3ED52E-0765-6B4A-A663-878A5B18580C}"/>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A5ABDF9-D7AF-3544-ADFC-86B387992827}"/>
              </a:ext>
            </a:extLst>
          </p:cNvPr>
          <p:cNvSpPr>
            <a:spLocks noGrp="1"/>
          </p:cNvSpPr>
          <p:nvPr>
            <p:ph type="sldNum" sz="quarter" idx="12"/>
          </p:nvPr>
        </p:nvSpPr>
        <p:spPr/>
        <p:txBody>
          <a:bodyPr/>
          <a:lstStyle/>
          <a:p>
            <a:fld id="{670792F0-6F87-0947-8789-8CAA6471CD9A}" type="slidenum">
              <a:rPr lang="fr-FR" smtClean="0"/>
              <a:t>‹N°›</a:t>
            </a:fld>
            <a:endParaRPr lang="fr-FR"/>
          </a:p>
        </p:txBody>
      </p:sp>
    </p:spTree>
    <p:extLst>
      <p:ext uri="{BB962C8B-B14F-4D97-AF65-F5344CB8AC3E}">
        <p14:creationId xmlns:p14="http://schemas.microsoft.com/office/powerpoint/2010/main" val="1298127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7A69D67C-48B7-8141-9B6E-E8FF3AFBDC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31076B1-5D2A-184D-826D-4DEFA36063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71E8CD5A-08F4-9542-AFDD-B597C14340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8767B6-816B-FA46-9B81-5E1B72C413A8}" type="datetimeFigureOut">
              <a:rPr lang="fr-FR" smtClean="0"/>
              <a:t>17/09/2019</a:t>
            </a:fld>
            <a:endParaRPr lang="fr-FR"/>
          </a:p>
        </p:txBody>
      </p:sp>
      <p:sp>
        <p:nvSpPr>
          <p:cNvPr id="5" name="Espace réservé du pied de page 4">
            <a:extLst>
              <a:ext uri="{FF2B5EF4-FFF2-40B4-BE49-F238E27FC236}">
                <a16:creationId xmlns:a16="http://schemas.microsoft.com/office/drawing/2014/main" id="{C2D8A128-A3FB-7346-86AD-D916678879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F300D796-52A1-7343-9476-47075A2629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0792F0-6F87-0947-8789-8CAA6471CD9A}" type="slidenum">
              <a:rPr lang="fr-FR" smtClean="0"/>
              <a:t>‹N°›</a:t>
            </a:fld>
            <a:endParaRPr lang="fr-FR"/>
          </a:p>
        </p:txBody>
      </p:sp>
    </p:spTree>
    <p:extLst>
      <p:ext uri="{BB962C8B-B14F-4D97-AF65-F5344CB8AC3E}">
        <p14:creationId xmlns:p14="http://schemas.microsoft.com/office/powerpoint/2010/main" val="31509003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A68A93D2-22E7-B247-9115-D9B3CF93A49F}"/>
              </a:ext>
            </a:extLst>
          </p:cNvPr>
          <p:cNvPicPr>
            <a:picLocks noChangeAspect="1"/>
          </p:cNvPicPr>
          <p:nvPr/>
        </p:nvPicPr>
        <p:blipFill rotWithShape="1">
          <a:blip r:embed="rId2"/>
          <a:srcRect t="6985" r="1" b="7201"/>
          <a:stretch/>
        </p:blipFill>
        <p:spPr>
          <a:xfrm>
            <a:off x="3" y="10"/>
            <a:ext cx="10655455" cy="685799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2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2"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p:spPr>
      </p:pic>
      <p:sp>
        <p:nvSpPr>
          <p:cNvPr id="6" name="ZoneTexte 5">
            <a:extLst>
              <a:ext uri="{FF2B5EF4-FFF2-40B4-BE49-F238E27FC236}">
                <a16:creationId xmlns:a16="http://schemas.microsoft.com/office/drawing/2014/main" id="{5DD41397-7848-584A-A79D-4D1DADF41C68}"/>
              </a:ext>
            </a:extLst>
          </p:cNvPr>
          <p:cNvSpPr txBox="1"/>
          <p:nvPr/>
        </p:nvSpPr>
        <p:spPr>
          <a:xfrm>
            <a:off x="8181474" y="257927"/>
            <a:ext cx="3632784" cy="1384995"/>
          </a:xfrm>
          <a:prstGeom prst="rect">
            <a:avLst/>
          </a:prstGeom>
          <a:noFill/>
        </p:spPr>
        <p:txBody>
          <a:bodyPr wrap="square" rtlCol="0">
            <a:spAutoFit/>
          </a:bodyPr>
          <a:lstStyle/>
          <a:p>
            <a:pPr algn="r"/>
            <a:r>
              <a:rPr lang="en-US" sz="2400" dirty="0">
                <a:latin typeface="Futura Medium" panose="020B0602020204020303" pitchFamily="34" charset="-79"/>
                <a:cs typeface="Futura Medium" panose="020B0602020204020303" pitchFamily="34" charset="-79"/>
              </a:rPr>
              <a:t>Brain inspired computing</a:t>
            </a:r>
          </a:p>
          <a:p>
            <a:pPr algn="r"/>
            <a:r>
              <a:rPr lang="en-US" sz="2400" dirty="0">
                <a:latin typeface="Futura Medium" panose="020B0602020204020303" pitchFamily="34" charset="-79"/>
                <a:cs typeface="Futura Medium" panose="020B0602020204020303" pitchFamily="34" charset="-79"/>
              </a:rPr>
              <a:t>using a FPAA Board</a:t>
            </a:r>
          </a:p>
          <a:p>
            <a:pPr algn="r"/>
            <a:endParaRPr lang="en-US" dirty="0">
              <a:latin typeface="Futura Medium" panose="020B0602020204020303" pitchFamily="34" charset="-79"/>
              <a:cs typeface="Futura Medium" panose="020B0602020204020303" pitchFamily="34" charset="-79"/>
            </a:endParaRPr>
          </a:p>
          <a:p>
            <a:pPr algn="r"/>
            <a:r>
              <a:rPr lang="en-US" dirty="0">
                <a:latin typeface="Futura Medium" panose="020B0602020204020303" pitchFamily="34" charset="-79"/>
                <a:cs typeface="Futura Medium" panose="020B0602020204020303" pitchFamily="34" charset="-79"/>
              </a:rPr>
              <a:t>3</a:t>
            </a:r>
            <a:r>
              <a:rPr lang="en-US" baseline="30000" dirty="0">
                <a:latin typeface="Futura Medium" panose="020B0602020204020303" pitchFamily="34" charset="-79"/>
                <a:cs typeface="Futura Medium" panose="020B0602020204020303" pitchFamily="34" charset="-79"/>
              </a:rPr>
              <a:t>rd</a:t>
            </a:r>
            <a:r>
              <a:rPr lang="en-US" dirty="0">
                <a:latin typeface="Futura Medium" panose="020B0602020204020303" pitchFamily="34" charset="-79"/>
                <a:cs typeface="Futura Medium" panose="020B0602020204020303" pitchFamily="34" charset="-79"/>
              </a:rPr>
              <a:t> week catch-up session</a:t>
            </a:r>
          </a:p>
        </p:txBody>
      </p:sp>
      <p:sp>
        <p:nvSpPr>
          <p:cNvPr id="8" name="ZoneTexte 7">
            <a:extLst>
              <a:ext uri="{FF2B5EF4-FFF2-40B4-BE49-F238E27FC236}">
                <a16:creationId xmlns:a16="http://schemas.microsoft.com/office/drawing/2014/main" id="{9AAD87BB-1565-AA49-A637-5E5575B45973}"/>
              </a:ext>
            </a:extLst>
          </p:cNvPr>
          <p:cNvSpPr txBox="1"/>
          <p:nvPr/>
        </p:nvSpPr>
        <p:spPr>
          <a:xfrm>
            <a:off x="136367" y="5559843"/>
            <a:ext cx="2800350" cy="1200329"/>
          </a:xfrm>
          <a:prstGeom prst="rect">
            <a:avLst/>
          </a:prstGeom>
          <a:noFill/>
        </p:spPr>
        <p:txBody>
          <a:bodyPr wrap="square" rtlCol="0">
            <a:spAutoFit/>
          </a:bodyPr>
          <a:lstStyle/>
          <a:p>
            <a:r>
              <a:rPr lang="en-US" dirty="0">
                <a:solidFill>
                  <a:schemeClr val="bg1"/>
                </a:solidFill>
                <a:latin typeface="Futura Condensed Medium" panose="020B0602020204020303" pitchFamily="34" charset="-79"/>
                <a:cs typeface="Futura Condensed Medium" panose="020B0602020204020303" pitchFamily="34" charset="-79"/>
              </a:rPr>
              <a:t>Special problem</a:t>
            </a:r>
          </a:p>
          <a:p>
            <a:r>
              <a:rPr lang="en-US" dirty="0">
                <a:solidFill>
                  <a:schemeClr val="bg1"/>
                </a:solidFill>
                <a:latin typeface="Futura Condensed Medium" panose="020B0602020204020303" pitchFamily="34" charset="-79"/>
                <a:cs typeface="Futura Condensed Medium" panose="020B0602020204020303" pitchFamily="34" charset="-79"/>
              </a:rPr>
              <a:t>ECE 8903</a:t>
            </a:r>
          </a:p>
          <a:p>
            <a:r>
              <a:rPr lang="en-US" dirty="0">
                <a:solidFill>
                  <a:schemeClr val="bg1"/>
                </a:solidFill>
                <a:latin typeface="Futura Condensed Medium" panose="020B0602020204020303" pitchFamily="34" charset="-79"/>
                <a:cs typeface="Futura Condensed Medium" panose="020B0602020204020303" pitchFamily="34" charset="-79"/>
              </a:rPr>
              <a:t>Dr. Alexandre </a:t>
            </a:r>
            <a:r>
              <a:rPr lang="en-US" dirty="0" err="1">
                <a:solidFill>
                  <a:schemeClr val="bg1"/>
                </a:solidFill>
                <a:latin typeface="Futura Condensed Medium" panose="020B0602020204020303" pitchFamily="34" charset="-79"/>
                <a:cs typeface="Futura Condensed Medium" panose="020B0602020204020303" pitchFamily="34" charset="-79"/>
              </a:rPr>
              <a:t>Locquet</a:t>
            </a:r>
            <a:endParaRPr lang="en-US" dirty="0">
              <a:solidFill>
                <a:schemeClr val="bg1"/>
              </a:solidFill>
              <a:latin typeface="Futura Condensed Medium" panose="020B0602020204020303" pitchFamily="34" charset="-79"/>
              <a:cs typeface="Futura Condensed Medium" panose="020B0602020204020303" pitchFamily="34" charset="-79"/>
            </a:endParaRPr>
          </a:p>
          <a:p>
            <a:r>
              <a:rPr lang="en-US" dirty="0">
                <a:solidFill>
                  <a:schemeClr val="bg1"/>
                </a:solidFill>
                <a:latin typeface="Futura Condensed Medium" panose="020B0602020204020303" pitchFamily="34" charset="-79"/>
                <a:cs typeface="Futura Condensed Medium" panose="020B0602020204020303" pitchFamily="34" charset="-79"/>
              </a:rPr>
              <a:t>Dr. Damien </a:t>
            </a:r>
            <a:r>
              <a:rPr lang="en-US" dirty="0" err="1">
                <a:solidFill>
                  <a:schemeClr val="bg1"/>
                </a:solidFill>
                <a:latin typeface="Futura Condensed Medium" panose="020B0602020204020303" pitchFamily="34" charset="-79"/>
                <a:cs typeface="Futura Condensed Medium" panose="020B0602020204020303" pitchFamily="34" charset="-79"/>
              </a:rPr>
              <a:t>Rontani</a:t>
            </a:r>
            <a:endParaRPr lang="en-US" dirty="0">
              <a:solidFill>
                <a:schemeClr val="bg1"/>
              </a:solidFill>
              <a:latin typeface="Futura Condensed Medium" panose="020B0602020204020303" pitchFamily="34" charset="-79"/>
              <a:cs typeface="Futura Condensed Medium" panose="020B0602020204020303" pitchFamily="34" charset="-79"/>
            </a:endParaRPr>
          </a:p>
        </p:txBody>
      </p:sp>
      <p:sp>
        <p:nvSpPr>
          <p:cNvPr id="9" name="ZoneTexte 8">
            <a:extLst>
              <a:ext uri="{FF2B5EF4-FFF2-40B4-BE49-F238E27FC236}">
                <a16:creationId xmlns:a16="http://schemas.microsoft.com/office/drawing/2014/main" id="{7BE87C64-1FED-EE45-BFE7-C464FD5B279E}"/>
              </a:ext>
            </a:extLst>
          </p:cNvPr>
          <p:cNvSpPr txBox="1"/>
          <p:nvPr/>
        </p:nvSpPr>
        <p:spPr>
          <a:xfrm>
            <a:off x="9255283" y="4226621"/>
            <a:ext cx="2800350" cy="2277547"/>
          </a:xfrm>
          <a:prstGeom prst="rect">
            <a:avLst/>
          </a:prstGeom>
          <a:noFill/>
        </p:spPr>
        <p:txBody>
          <a:bodyPr wrap="square" rtlCol="0">
            <a:spAutoFit/>
          </a:bodyPr>
          <a:lstStyle/>
          <a:p>
            <a:pPr algn="ctr"/>
            <a:r>
              <a:rPr lang="en-US" sz="1400" dirty="0">
                <a:solidFill>
                  <a:schemeClr val="tx1">
                    <a:lumMod val="65000"/>
                    <a:lumOff val="35000"/>
                  </a:schemeClr>
                </a:solidFill>
                <a:latin typeface="Futura Medium" panose="020B0602020204020303" pitchFamily="34" charset="-79"/>
                <a:cs typeface="Futura Medium" panose="020B0602020204020303" pitchFamily="34" charset="-79"/>
              </a:rPr>
              <a:t>Discovering the Analog Discovery 2 tool and the Hodgkin Huxley neuron model</a:t>
            </a:r>
          </a:p>
          <a:p>
            <a:pPr algn="ctr"/>
            <a:endParaRPr lang="en-US" dirty="0">
              <a:latin typeface="Futura Condensed Medium" panose="020B0602020204020303" pitchFamily="34" charset="-79"/>
              <a:cs typeface="Futura Condensed Medium" panose="020B0602020204020303" pitchFamily="34" charset="-79"/>
            </a:endParaRPr>
          </a:p>
          <a:p>
            <a:pPr algn="ctr"/>
            <a:r>
              <a:rPr lang="en-US" sz="1600" dirty="0">
                <a:latin typeface="Futura Condensed Medium" panose="020B0602020204020303" pitchFamily="34" charset="-79"/>
                <a:cs typeface="Futura Condensed Medium" panose="020B0602020204020303" pitchFamily="34" charset="-79"/>
              </a:rPr>
              <a:t>Matthieu </a:t>
            </a:r>
            <a:r>
              <a:rPr lang="en-US" sz="1600" dirty="0" err="1">
                <a:latin typeface="Futura Condensed Medium" panose="020B0602020204020303" pitchFamily="34" charset="-79"/>
                <a:cs typeface="Futura Condensed Medium" panose="020B0602020204020303" pitchFamily="34" charset="-79"/>
              </a:rPr>
              <a:t>Divet</a:t>
            </a:r>
            <a:endParaRPr lang="en-US" sz="1600" dirty="0">
              <a:latin typeface="Futura Condensed Medium" panose="020B0602020204020303" pitchFamily="34" charset="-79"/>
              <a:cs typeface="Futura Condensed Medium" panose="020B0602020204020303" pitchFamily="34" charset="-79"/>
            </a:endParaRPr>
          </a:p>
          <a:p>
            <a:pPr algn="ctr"/>
            <a:r>
              <a:rPr lang="en-US" sz="1600" dirty="0">
                <a:latin typeface="Futura Condensed Medium" panose="020B0602020204020303" pitchFamily="34" charset="-79"/>
                <a:cs typeface="Futura Condensed Medium" panose="020B0602020204020303" pitchFamily="34" charset="-79"/>
              </a:rPr>
              <a:t>Jonathan Gomis</a:t>
            </a:r>
          </a:p>
          <a:p>
            <a:pPr algn="ctr"/>
            <a:r>
              <a:rPr lang="en-US" sz="1600" dirty="0">
                <a:latin typeface="Futura Condensed Medium" panose="020B0602020204020303" pitchFamily="34" charset="-79"/>
                <a:cs typeface="Futura Condensed Medium" panose="020B0602020204020303" pitchFamily="34" charset="-79"/>
              </a:rPr>
              <a:t>Annie Luo</a:t>
            </a:r>
          </a:p>
          <a:p>
            <a:pPr algn="ctr"/>
            <a:r>
              <a:rPr lang="en-US" sz="1600" dirty="0" err="1">
                <a:latin typeface="Futura Condensed Medium" panose="020B0602020204020303" pitchFamily="34" charset="-79"/>
                <a:cs typeface="Futura Condensed Medium" panose="020B0602020204020303" pitchFamily="34" charset="-79"/>
              </a:rPr>
              <a:t>Anonto</a:t>
            </a:r>
            <a:r>
              <a:rPr lang="en-US" sz="1600" dirty="0">
                <a:latin typeface="Futura Condensed Medium" panose="020B0602020204020303" pitchFamily="34" charset="-79"/>
                <a:cs typeface="Futura Condensed Medium" panose="020B0602020204020303" pitchFamily="34" charset="-79"/>
              </a:rPr>
              <a:t> Zaman</a:t>
            </a:r>
          </a:p>
          <a:p>
            <a:pPr algn="ctr"/>
            <a:endParaRPr lang="en-US" dirty="0">
              <a:latin typeface="Futura Condensed Medium" panose="020B0602020204020303" pitchFamily="34" charset="-79"/>
              <a:cs typeface="Futura Condensed Medium" panose="020B0602020204020303" pitchFamily="34" charset="-79"/>
            </a:endParaRPr>
          </a:p>
        </p:txBody>
      </p:sp>
    </p:spTree>
    <p:extLst>
      <p:ext uri="{BB962C8B-B14F-4D97-AF65-F5344CB8AC3E}">
        <p14:creationId xmlns:p14="http://schemas.microsoft.com/office/powerpoint/2010/main" val="38442080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928F64C6-FE22-4FC1-A763-DFCC51481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261224" y="4577975"/>
            <a:ext cx="7539349" cy="1899827"/>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ZoneTexte 14">
            <a:extLst>
              <a:ext uri="{FF2B5EF4-FFF2-40B4-BE49-F238E27FC236}">
                <a16:creationId xmlns:a16="http://schemas.microsoft.com/office/drawing/2014/main" id="{E2ECB0F6-7B99-8B45-B45F-5D3E57CC7F98}"/>
              </a:ext>
            </a:extLst>
          </p:cNvPr>
          <p:cNvSpPr txBox="1"/>
          <p:nvPr/>
        </p:nvSpPr>
        <p:spPr>
          <a:xfrm>
            <a:off x="4652651" y="5096796"/>
            <a:ext cx="7539349" cy="1253204"/>
          </a:xfrm>
          <a:prstGeom prst="rect">
            <a:avLst/>
          </a:prstGeom>
        </p:spPr>
        <p:txBody>
          <a:bodyPr vert="horz" lIns="91440" tIns="45720" rIns="91440" bIns="45720" rtlCol="0" anchor="b">
            <a:normAutofit/>
          </a:bodyPr>
          <a:lstStyle/>
          <a:p>
            <a:pPr lvl="0">
              <a:lnSpc>
                <a:spcPct val="90000"/>
              </a:lnSpc>
              <a:spcAft>
                <a:spcPts val="600"/>
              </a:spcAft>
            </a:pPr>
            <a:r>
              <a:rPr lang="en-US" dirty="0">
                <a:solidFill>
                  <a:srgbClr val="FFFFFF"/>
                </a:solidFill>
                <a:latin typeface="Futura Condensed Medium" panose="020B0602020204020303" pitchFamily="34" charset="-79"/>
                <a:cs typeface="Futura Condensed Medium" panose="020B0602020204020303" pitchFamily="34" charset="-79"/>
              </a:rPr>
              <a:t>Getting familiar with Diligent’s tool – Analog discovery 2:</a:t>
            </a:r>
          </a:p>
          <a:p>
            <a:pPr lvl="0">
              <a:lnSpc>
                <a:spcPct val="90000"/>
              </a:lnSpc>
              <a:spcAft>
                <a:spcPts val="600"/>
              </a:spcAft>
            </a:pPr>
            <a:endParaRPr lang="en-US" sz="800" dirty="0">
              <a:solidFill>
                <a:srgbClr val="FFFFFF"/>
              </a:solidFill>
            </a:endParaRPr>
          </a:p>
          <a:p>
            <a:pPr indent="-228600">
              <a:spcAft>
                <a:spcPts val="600"/>
              </a:spcAft>
              <a:buFont typeface="Arial" panose="020B0604020202020204" pitchFamily="34" charset="0"/>
              <a:buChar char="•"/>
            </a:pPr>
            <a:r>
              <a:rPr lang="en-US" sz="1200" dirty="0">
                <a:solidFill>
                  <a:srgbClr val="FFFFFF"/>
                </a:solidFill>
                <a:latin typeface="Futura Medium" panose="020B0602020204020303" pitchFamily="34" charset="-79"/>
                <a:cs typeface="Futura Medium" panose="020B0602020204020303" pitchFamily="34" charset="-79"/>
              </a:rPr>
              <a:t>Followed tutorials &amp; videos (lots of documentation)</a:t>
            </a:r>
          </a:p>
          <a:p>
            <a:pPr indent="-228600">
              <a:spcAft>
                <a:spcPts val="600"/>
              </a:spcAft>
              <a:buFont typeface="Arial" panose="020B0604020202020204" pitchFamily="34" charset="0"/>
              <a:buChar char="•"/>
            </a:pPr>
            <a:r>
              <a:rPr lang="en-US" sz="1200" dirty="0">
                <a:solidFill>
                  <a:srgbClr val="FFFFFF"/>
                </a:solidFill>
                <a:latin typeface="Futura Medium" panose="020B0602020204020303" pitchFamily="34" charset="-79"/>
                <a:cs typeface="Futura Medium" panose="020B0602020204020303" pitchFamily="34" charset="-79"/>
              </a:rPr>
              <a:t>Installed the ”Waveform” software </a:t>
            </a:r>
          </a:p>
        </p:txBody>
      </p:sp>
      <p:pic>
        <p:nvPicPr>
          <p:cNvPr id="5" name="Image 4">
            <a:extLst>
              <a:ext uri="{FF2B5EF4-FFF2-40B4-BE49-F238E27FC236}">
                <a16:creationId xmlns:a16="http://schemas.microsoft.com/office/drawing/2014/main" id="{836EF6B8-6A7F-7B48-8DF9-D4AB57D9CD9B}"/>
              </a:ext>
            </a:extLst>
          </p:cNvPr>
          <p:cNvPicPr>
            <a:picLocks noChangeAspect="1"/>
          </p:cNvPicPr>
          <p:nvPr/>
        </p:nvPicPr>
        <p:blipFill rotWithShape="1">
          <a:blip r:embed="rId2"/>
          <a:srcRect l="6963" r="17836" b="-3"/>
          <a:stretch/>
        </p:blipFill>
        <p:spPr>
          <a:xfrm>
            <a:off x="307840" y="321732"/>
            <a:ext cx="3793472" cy="4111323"/>
          </a:xfrm>
          <a:prstGeom prst="rect">
            <a:avLst/>
          </a:prstGeom>
        </p:spPr>
      </p:pic>
      <p:pic>
        <p:nvPicPr>
          <p:cNvPr id="11" name="Image 10">
            <a:extLst>
              <a:ext uri="{FF2B5EF4-FFF2-40B4-BE49-F238E27FC236}">
                <a16:creationId xmlns:a16="http://schemas.microsoft.com/office/drawing/2014/main" id="{187B2285-D693-F647-AC66-14D849EFC813}"/>
              </a:ext>
            </a:extLst>
          </p:cNvPr>
          <p:cNvPicPr>
            <a:picLocks noChangeAspect="1"/>
          </p:cNvPicPr>
          <p:nvPr/>
        </p:nvPicPr>
        <p:blipFill rotWithShape="1">
          <a:blip r:embed="rId3"/>
          <a:srcRect r="1311" b="1"/>
          <a:stretch/>
        </p:blipFill>
        <p:spPr>
          <a:xfrm>
            <a:off x="4194959" y="321734"/>
            <a:ext cx="3797570" cy="2010551"/>
          </a:xfrm>
          <a:prstGeom prst="rect">
            <a:avLst/>
          </a:prstGeom>
        </p:spPr>
      </p:pic>
      <p:pic>
        <p:nvPicPr>
          <p:cNvPr id="13" name="Image 12">
            <a:extLst>
              <a:ext uri="{FF2B5EF4-FFF2-40B4-BE49-F238E27FC236}">
                <a16:creationId xmlns:a16="http://schemas.microsoft.com/office/drawing/2014/main" id="{A2ABC034-B104-0F42-9AEE-B0D08A9FBAF0}"/>
              </a:ext>
            </a:extLst>
          </p:cNvPr>
          <p:cNvPicPr>
            <a:picLocks noChangeAspect="1"/>
          </p:cNvPicPr>
          <p:nvPr/>
        </p:nvPicPr>
        <p:blipFill rotWithShape="1">
          <a:blip r:embed="rId4"/>
          <a:srcRect l="17200" t="-842" r="19436" b="2292"/>
          <a:stretch/>
        </p:blipFill>
        <p:spPr>
          <a:xfrm>
            <a:off x="5074355" y="2535210"/>
            <a:ext cx="2043290" cy="1787580"/>
          </a:xfrm>
          <a:prstGeom prst="rect">
            <a:avLst/>
          </a:prstGeom>
        </p:spPr>
      </p:pic>
      <p:pic>
        <p:nvPicPr>
          <p:cNvPr id="7" name="Image 6">
            <a:extLst>
              <a:ext uri="{FF2B5EF4-FFF2-40B4-BE49-F238E27FC236}">
                <a16:creationId xmlns:a16="http://schemas.microsoft.com/office/drawing/2014/main" id="{8CB816B9-1FB0-0C48-85E9-CCAD482A82B8}"/>
              </a:ext>
            </a:extLst>
          </p:cNvPr>
          <p:cNvPicPr>
            <a:picLocks noChangeAspect="1"/>
          </p:cNvPicPr>
          <p:nvPr/>
        </p:nvPicPr>
        <p:blipFill rotWithShape="1">
          <a:blip r:embed="rId5"/>
          <a:srcRect l="28275" r="23456" b="-2"/>
          <a:stretch/>
        </p:blipFill>
        <p:spPr>
          <a:xfrm>
            <a:off x="8086176" y="321733"/>
            <a:ext cx="3797984" cy="4111321"/>
          </a:xfrm>
          <a:prstGeom prst="rect">
            <a:avLst/>
          </a:prstGeom>
        </p:spPr>
      </p:pic>
      <p:cxnSp>
        <p:nvCxnSpPr>
          <p:cNvPr id="22" name="Straight Connector 21">
            <a:extLst>
              <a:ext uri="{FF2B5EF4-FFF2-40B4-BE49-F238E27FC236}">
                <a16:creationId xmlns:a16="http://schemas.microsoft.com/office/drawing/2014/main" id="{5C34627B-48E6-4F4D-B843-97717A86B4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19934" y="5694097"/>
            <a:ext cx="5486400"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pic>
        <p:nvPicPr>
          <p:cNvPr id="9" name="Image 8">
            <a:extLst>
              <a:ext uri="{FF2B5EF4-FFF2-40B4-BE49-F238E27FC236}">
                <a16:creationId xmlns:a16="http://schemas.microsoft.com/office/drawing/2014/main" id="{288CFDCA-928E-8C45-AFD5-8254CBF05BFF}"/>
              </a:ext>
            </a:extLst>
          </p:cNvPr>
          <p:cNvPicPr>
            <a:picLocks noChangeAspect="1"/>
          </p:cNvPicPr>
          <p:nvPr/>
        </p:nvPicPr>
        <p:blipFill rotWithShape="1">
          <a:blip r:embed="rId6"/>
          <a:srcRect r="1384" b="1"/>
          <a:stretch/>
        </p:blipFill>
        <p:spPr>
          <a:xfrm>
            <a:off x="307840" y="4525715"/>
            <a:ext cx="3794760" cy="2010551"/>
          </a:xfrm>
          <a:prstGeom prst="rect">
            <a:avLst/>
          </a:prstGeom>
        </p:spPr>
      </p:pic>
      <p:sp>
        <p:nvSpPr>
          <p:cNvPr id="17" name="Rectangle 16">
            <a:extLst>
              <a:ext uri="{FF2B5EF4-FFF2-40B4-BE49-F238E27FC236}">
                <a16:creationId xmlns:a16="http://schemas.microsoft.com/office/drawing/2014/main" id="{8C4480DD-AB19-1246-B987-B085DE1AE7C1}"/>
              </a:ext>
            </a:extLst>
          </p:cNvPr>
          <p:cNvSpPr/>
          <p:nvPr/>
        </p:nvSpPr>
        <p:spPr>
          <a:xfrm>
            <a:off x="8540859" y="5811391"/>
            <a:ext cx="4741333" cy="538609"/>
          </a:xfrm>
          <a:prstGeom prst="rect">
            <a:avLst/>
          </a:prstGeom>
        </p:spPr>
        <p:txBody>
          <a:bodyPr wrap="square">
            <a:spAutoFit/>
          </a:bodyPr>
          <a:lstStyle/>
          <a:p>
            <a:pPr indent="-228600">
              <a:spcAft>
                <a:spcPts val="600"/>
              </a:spcAft>
              <a:buFont typeface="Arial" panose="020B0604020202020204" pitchFamily="34" charset="0"/>
              <a:buChar char="•"/>
            </a:pPr>
            <a:r>
              <a:rPr lang="en-US" sz="1200" dirty="0">
                <a:solidFill>
                  <a:srgbClr val="FFFFFF"/>
                </a:solidFill>
                <a:latin typeface="Futura Medium" panose="020B0602020204020303" pitchFamily="34" charset="-79"/>
                <a:cs typeface="Futura Medium" panose="020B0602020204020303" pitchFamily="34" charset="-79"/>
              </a:rPr>
              <a:t>Calibrated the device</a:t>
            </a:r>
          </a:p>
          <a:p>
            <a:pPr indent="-228600">
              <a:spcAft>
                <a:spcPts val="600"/>
              </a:spcAft>
              <a:buFont typeface="Arial" panose="020B0604020202020204" pitchFamily="34" charset="0"/>
              <a:buChar char="•"/>
            </a:pPr>
            <a:r>
              <a:rPr lang="en-US" sz="1200" dirty="0">
                <a:solidFill>
                  <a:srgbClr val="FFFFFF"/>
                </a:solidFill>
                <a:latin typeface="Futura Medium" panose="020B0602020204020303" pitchFamily="34" charset="-79"/>
                <a:cs typeface="Futura Medium" panose="020B0602020204020303" pitchFamily="34" charset="-79"/>
              </a:rPr>
              <a:t>Played with wave generator &amp; oscillator</a:t>
            </a:r>
            <a:endParaRPr lang="en-US" sz="1200" dirty="0">
              <a:solidFill>
                <a:srgbClr val="FFFFFF"/>
              </a:solidFill>
            </a:endParaRPr>
          </a:p>
        </p:txBody>
      </p:sp>
    </p:spTree>
    <p:extLst>
      <p:ext uri="{BB962C8B-B14F-4D97-AF65-F5344CB8AC3E}">
        <p14:creationId xmlns:p14="http://schemas.microsoft.com/office/powerpoint/2010/main" val="20284737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003713C1-2FB2-413B-BF91-3AE41726F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0991" y="3474720"/>
            <a:ext cx="6100914"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90795B4D-5022-4A7F-A01D-8D880B7CD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9584" y="0"/>
            <a:ext cx="6192415" cy="6858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FD19018-DE7C-4796-ADF2-AD2EB0FC0D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Image 8">
            <a:extLst>
              <a:ext uri="{FF2B5EF4-FFF2-40B4-BE49-F238E27FC236}">
                <a16:creationId xmlns:a16="http://schemas.microsoft.com/office/drawing/2014/main" id="{360A0E82-4CB1-2F44-B243-6DBF29CE604D}"/>
              </a:ext>
            </a:extLst>
          </p:cNvPr>
          <p:cNvPicPr>
            <a:picLocks noChangeAspect="1"/>
          </p:cNvPicPr>
          <p:nvPr/>
        </p:nvPicPr>
        <p:blipFill>
          <a:blip r:embed="rId2"/>
          <a:stretch>
            <a:fillRect/>
          </a:stretch>
        </p:blipFill>
        <p:spPr>
          <a:xfrm>
            <a:off x="6420908" y="805022"/>
            <a:ext cx="2364317" cy="1773237"/>
          </a:xfrm>
          <a:prstGeom prst="rect">
            <a:avLst/>
          </a:prstGeom>
        </p:spPr>
      </p:pic>
      <p:sp>
        <p:nvSpPr>
          <p:cNvPr id="23" name="Rectangle 22">
            <a:extLst>
              <a:ext uri="{FF2B5EF4-FFF2-40B4-BE49-F238E27FC236}">
                <a16:creationId xmlns:a16="http://schemas.microsoft.com/office/drawing/2014/main" id="{B1A0A2C2-4F85-44AF-8708-8DCA4B550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9624"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Image 10">
            <a:extLst>
              <a:ext uri="{FF2B5EF4-FFF2-40B4-BE49-F238E27FC236}">
                <a16:creationId xmlns:a16="http://schemas.microsoft.com/office/drawing/2014/main" id="{E58ED013-56D3-6B40-BA57-F9FEB08A4A24}"/>
              </a:ext>
            </a:extLst>
          </p:cNvPr>
          <p:cNvPicPr>
            <a:picLocks noChangeAspect="1"/>
          </p:cNvPicPr>
          <p:nvPr/>
        </p:nvPicPr>
        <p:blipFill>
          <a:blip r:embed="rId3"/>
          <a:stretch>
            <a:fillRect/>
          </a:stretch>
        </p:blipFill>
        <p:spPr>
          <a:xfrm>
            <a:off x="7099012" y="3623999"/>
            <a:ext cx="4254788" cy="3084722"/>
          </a:xfrm>
          <a:prstGeom prst="rect">
            <a:avLst/>
          </a:prstGeom>
        </p:spPr>
      </p:pic>
      <p:pic>
        <p:nvPicPr>
          <p:cNvPr id="5" name="Image 4">
            <a:extLst>
              <a:ext uri="{FF2B5EF4-FFF2-40B4-BE49-F238E27FC236}">
                <a16:creationId xmlns:a16="http://schemas.microsoft.com/office/drawing/2014/main" id="{452D0858-1DC1-CA45-99ED-2797F79D779D}"/>
              </a:ext>
            </a:extLst>
          </p:cNvPr>
          <p:cNvPicPr>
            <a:picLocks noChangeAspect="1"/>
          </p:cNvPicPr>
          <p:nvPr/>
        </p:nvPicPr>
        <p:blipFill>
          <a:blip r:embed="rId4"/>
          <a:stretch>
            <a:fillRect/>
          </a:stretch>
        </p:blipFill>
        <p:spPr>
          <a:xfrm>
            <a:off x="9279453" y="1147317"/>
            <a:ext cx="2822621" cy="1088645"/>
          </a:xfrm>
          <a:prstGeom prst="rect">
            <a:avLst/>
          </a:prstGeom>
        </p:spPr>
      </p:pic>
      <p:sp>
        <p:nvSpPr>
          <p:cNvPr id="18" name="ZoneTexte 17">
            <a:extLst>
              <a:ext uri="{FF2B5EF4-FFF2-40B4-BE49-F238E27FC236}">
                <a16:creationId xmlns:a16="http://schemas.microsoft.com/office/drawing/2014/main" id="{5FCC83B6-3507-9741-9F40-754437440030}"/>
              </a:ext>
            </a:extLst>
          </p:cNvPr>
          <p:cNvSpPr txBox="1"/>
          <p:nvPr/>
        </p:nvSpPr>
        <p:spPr>
          <a:xfrm>
            <a:off x="324908" y="0"/>
            <a:ext cx="5349863" cy="6858000"/>
          </a:xfrm>
          <a:prstGeom prst="rect">
            <a:avLst/>
          </a:prstGeom>
        </p:spPr>
        <p:txBody>
          <a:bodyPr vert="horz" lIns="91440" tIns="45720" rIns="91440" bIns="45720" rtlCol="0" anchor="ctr">
            <a:normAutofit/>
          </a:bodyPr>
          <a:lstStyle/>
          <a:p>
            <a:pPr>
              <a:lnSpc>
                <a:spcPct val="90000"/>
              </a:lnSpc>
              <a:spcAft>
                <a:spcPts val="600"/>
              </a:spcAft>
            </a:pPr>
            <a:r>
              <a:rPr lang="en-US" sz="2400" dirty="0">
                <a:latin typeface="Futura Condensed Medium" panose="020B0602020204020303" pitchFamily="34" charset="-79"/>
                <a:cs typeface="Futura Condensed Medium" panose="020B0602020204020303" pitchFamily="34" charset="-79"/>
              </a:rPr>
              <a:t>Testing off-chip designs</a:t>
            </a:r>
          </a:p>
          <a:p>
            <a:pPr indent="-228600">
              <a:lnSpc>
                <a:spcPct val="90000"/>
              </a:lnSpc>
              <a:spcAft>
                <a:spcPts val="600"/>
              </a:spcAft>
              <a:buFont typeface="Arial" panose="020B0604020202020204" pitchFamily="34" charset="0"/>
              <a:buChar char="•"/>
            </a:pPr>
            <a:endParaRPr lang="en-US" sz="1600" dirty="0"/>
          </a:p>
          <a:p>
            <a:pPr indent="-228600">
              <a:lnSpc>
                <a:spcPct val="90000"/>
              </a:lnSpc>
              <a:spcAft>
                <a:spcPts val="600"/>
              </a:spcAft>
              <a:buFont typeface="Arial" panose="020B0604020202020204" pitchFamily="34" charset="0"/>
              <a:buChar char="•"/>
            </a:pPr>
            <a:endParaRPr lang="en-US" sz="1600" dirty="0"/>
          </a:p>
          <a:p>
            <a:pPr indent="-228600">
              <a:lnSpc>
                <a:spcPct val="90000"/>
              </a:lnSpc>
              <a:spcAft>
                <a:spcPts val="600"/>
              </a:spcAft>
              <a:buFont typeface="Arial" panose="020B0604020202020204" pitchFamily="34" charset="0"/>
              <a:buChar char="•"/>
            </a:pPr>
            <a:r>
              <a:rPr lang="en-US" sz="1600" dirty="0">
                <a:latin typeface="Futura Medium" panose="020B0602020204020303" pitchFamily="34" charset="-79"/>
                <a:cs typeface="Futura Medium" panose="020B0602020204020303" pitchFamily="34" charset="-79"/>
              </a:rPr>
              <a:t>No available documentation (doesn’t open on the Blue GUI) on the pinout and on how to use the </a:t>
            </a:r>
            <a:r>
              <a:rPr lang="en-US" sz="1600" dirty="0" err="1">
                <a:latin typeface="Futura Medium" panose="020B0602020204020303" pitchFamily="34" charset="-79"/>
                <a:cs typeface="Futura Medium" panose="020B0602020204020303" pitchFamily="34" charset="-79"/>
              </a:rPr>
              <a:t>Digilent</a:t>
            </a:r>
            <a:r>
              <a:rPr lang="en-US" sz="1600" dirty="0">
                <a:latin typeface="Futura Medium" panose="020B0602020204020303" pitchFamily="34" charset="-79"/>
                <a:cs typeface="Futura Medium" panose="020B0602020204020303" pitchFamily="34" charset="-79"/>
              </a:rPr>
              <a:t> tool with the FPAA board =&gt; Annie and </a:t>
            </a:r>
            <a:r>
              <a:rPr lang="en-US" sz="1600" dirty="0" err="1">
                <a:latin typeface="Futura Medium" panose="020B0602020204020303" pitchFamily="34" charset="-79"/>
                <a:cs typeface="Futura Medium" panose="020B0602020204020303" pitchFamily="34" charset="-79"/>
              </a:rPr>
              <a:t>Anonto</a:t>
            </a:r>
            <a:r>
              <a:rPr lang="en-US" sz="1600" dirty="0">
                <a:latin typeface="Futura Medium" panose="020B0602020204020303" pitchFamily="34" charset="-79"/>
                <a:cs typeface="Futura Medium" panose="020B0602020204020303" pitchFamily="34" charset="-79"/>
              </a:rPr>
              <a:t> suggested they could write one for future teams</a:t>
            </a:r>
          </a:p>
          <a:p>
            <a:pPr indent="-228600">
              <a:lnSpc>
                <a:spcPct val="90000"/>
              </a:lnSpc>
              <a:spcAft>
                <a:spcPts val="600"/>
              </a:spcAft>
              <a:buFont typeface="Arial" panose="020B0604020202020204" pitchFamily="34" charset="0"/>
              <a:buChar char="•"/>
            </a:pPr>
            <a:endParaRPr lang="en-US" sz="1600" dirty="0">
              <a:latin typeface="Futura Medium" panose="020B0602020204020303" pitchFamily="34" charset="-79"/>
              <a:cs typeface="Futura Medium" panose="020B0602020204020303" pitchFamily="34" charset="-79"/>
            </a:endParaRPr>
          </a:p>
          <a:p>
            <a:pPr indent="-228600">
              <a:lnSpc>
                <a:spcPct val="90000"/>
              </a:lnSpc>
              <a:spcAft>
                <a:spcPts val="600"/>
              </a:spcAft>
              <a:buFont typeface="Arial" panose="020B0604020202020204" pitchFamily="34" charset="0"/>
              <a:buChar char="•"/>
            </a:pPr>
            <a:r>
              <a:rPr lang="en-US" sz="1600" dirty="0">
                <a:latin typeface="Futura Medium" panose="020B0602020204020303" pitchFamily="34" charset="-79"/>
                <a:cs typeface="Futura Medium" panose="020B0602020204020303" pitchFamily="34" charset="-79"/>
              </a:rPr>
              <a:t>Hugo Schindler helped out and gave us access to the documentation that he had saved =&gt; it is now accessible on </a:t>
            </a:r>
            <a:r>
              <a:rPr lang="en-US" sz="1600" dirty="0" err="1">
                <a:latin typeface="Futura Medium" panose="020B0602020204020303" pitchFamily="34" charset="-79"/>
                <a:cs typeface="Futura Medium" panose="020B0602020204020303" pitchFamily="34" charset="-79"/>
              </a:rPr>
              <a:t>Github</a:t>
            </a:r>
            <a:endParaRPr lang="en-US" sz="1600" dirty="0">
              <a:latin typeface="Futura Medium" panose="020B0602020204020303" pitchFamily="34" charset="-79"/>
              <a:cs typeface="Futura Medium" panose="020B0602020204020303" pitchFamily="34" charset="-79"/>
            </a:endParaRPr>
          </a:p>
          <a:p>
            <a:pPr>
              <a:lnSpc>
                <a:spcPct val="90000"/>
              </a:lnSpc>
              <a:spcAft>
                <a:spcPts val="600"/>
              </a:spcAft>
            </a:pPr>
            <a:endParaRPr lang="en-US" sz="1600" dirty="0">
              <a:latin typeface="Futura Medium" panose="020B0602020204020303" pitchFamily="34" charset="-79"/>
              <a:cs typeface="Futura Medium" panose="020B0602020204020303" pitchFamily="34" charset="-79"/>
            </a:endParaRPr>
          </a:p>
          <a:p>
            <a:pPr indent="-228600">
              <a:lnSpc>
                <a:spcPct val="90000"/>
              </a:lnSpc>
              <a:spcAft>
                <a:spcPts val="600"/>
              </a:spcAft>
              <a:buFont typeface="Arial" panose="020B0604020202020204" pitchFamily="34" charset="0"/>
              <a:buChar char="•"/>
            </a:pPr>
            <a:r>
              <a:rPr lang="en-US" sz="1600" dirty="0">
                <a:latin typeface="Futura Medium" panose="020B0602020204020303" pitchFamily="34" charset="-79"/>
                <a:cs typeface="Futura Medium" panose="020B0602020204020303" pitchFamily="34" charset="-79"/>
              </a:rPr>
              <a:t>So, eventually, we were able to make some off-chip tests:</a:t>
            </a:r>
          </a:p>
          <a:p>
            <a:pPr marL="514350" lvl="1" indent="-285750">
              <a:lnSpc>
                <a:spcPct val="90000"/>
              </a:lnSpc>
              <a:spcAft>
                <a:spcPts val="600"/>
              </a:spcAft>
              <a:buFont typeface="Wingdings" pitchFamily="2" charset="2"/>
              <a:buChar char="Ø"/>
            </a:pPr>
            <a:r>
              <a:rPr lang="en-US" sz="1600" dirty="0">
                <a:latin typeface="Futura Medium" panose="020B0602020204020303" pitchFamily="34" charset="-79"/>
                <a:cs typeface="Futura Medium" panose="020B0602020204020303" pitchFamily="34" charset="-79"/>
              </a:rPr>
              <a:t>The direct lecture of the input worked perfectly at first. But, after a few minutes the shape and amplitude of the output signal changed</a:t>
            </a:r>
          </a:p>
          <a:p>
            <a:pPr marL="514350" lvl="1" indent="-285750">
              <a:lnSpc>
                <a:spcPct val="90000"/>
              </a:lnSpc>
              <a:spcAft>
                <a:spcPts val="600"/>
              </a:spcAft>
              <a:buFont typeface="Wingdings" pitchFamily="2" charset="2"/>
              <a:buChar char="Ø"/>
            </a:pPr>
            <a:r>
              <a:rPr lang="en-US" sz="1600" dirty="0">
                <a:latin typeface="Futura Medium" panose="020B0602020204020303" pitchFamily="34" charset="-79"/>
                <a:cs typeface="Futura Medium" panose="020B0602020204020303" pitchFamily="34" charset="-79"/>
              </a:rPr>
              <a:t>The LPF function seemed to completely filter the signal out even though the cut-off frequency was set to 187Hz and the signal had a 5Hz frequency</a:t>
            </a:r>
          </a:p>
          <a:p>
            <a:pPr marL="514350" lvl="1" indent="-285750">
              <a:lnSpc>
                <a:spcPct val="90000"/>
              </a:lnSpc>
              <a:spcAft>
                <a:spcPts val="600"/>
              </a:spcAft>
              <a:buFont typeface="Wingdings" pitchFamily="2" charset="2"/>
              <a:buChar char="Ø"/>
            </a:pPr>
            <a:r>
              <a:rPr lang="en-US" sz="1600" dirty="0">
                <a:latin typeface="Futura Medium" panose="020B0602020204020303" pitchFamily="34" charset="-79"/>
                <a:cs typeface="Futura Medium" panose="020B0602020204020303" pitchFamily="34" charset="-79"/>
              </a:rPr>
              <a:t>This shows that the board is indeed not a plug-and-play device</a:t>
            </a:r>
          </a:p>
        </p:txBody>
      </p:sp>
    </p:spTree>
    <p:extLst>
      <p:ext uri="{BB962C8B-B14F-4D97-AF65-F5344CB8AC3E}">
        <p14:creationId xmlns:p14="http://schemas.microsoft.com/office/powerpoint/2010/main" val="3698025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D9C4A1E0-B30B-4F81-873C-F77710333B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498" y="0"/>
            <a:ext cx="4901184" cy="4032504"/>
          </a:xfrm>
          <a:custGeom>
            <a:avLst/>
            <a:gdLst>
              <a:gd name="connsiteX0" fmla="*/ 0 w 4901184"/>
              <a:gd name="connsiteY0" fmla="*/ 0 h 4032504"/>
              <a:gd name="connsiteX1" fmla="*/ 4901184 w 4901184"/>
              <a:gd name="connsiteY1" fmla="*/ 0 h 4032504"/>
              <a:gd name="connsiteX2" fmla="*/ 4901184 w 4901184"/>
              <a:gd name="connsiteY2" fmla="*/ 3813911 h 4032504"/>
              <a:gd name="connsiteX3" fmla="*/ 4682591 w 4901184"/>
              <a:gd name="connsiteY3" fmla="*/ 4032504 h 4032504"/>
              <a:gd name="connsiteX4" fmla="*/ 218593 w 4901184"/>
              <a:gd name="connsiteY4" fmla="*/ 4032504 h 4032504"/>
              <a:gd name="connsiteX5" fmla="*/ 0 w 4901184"/>
              <a:gd name="connsiteY5" fmla="*/ 3813911 h 403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1184" h="4032504">
                <a:moveTo>
                  <a:pt x="0" y="0"/>
                </a:moveTo>
                <a:lnTo>
                  <a:pt x="4901184" y="0"/>
                </a:lnTo>
                <a:lnTo>
                  <a:pt x="4901184" y="3813911"/>
                </a:lnTo>
                <a:cubicBezTo>
                  <a:pt x="4901184" y="3934637"/>
                  <a:pt x="4803317" y="4032504"/>
                  <a:pt x="4682591" y="4032504"/>
                </a:cubicBezTo>
                <a:lnTo>
                  <a:pt x="218593" y="4032504"/>
                </a:lnTo>
                <a:cubicBezTo>
                  <a:pt x="97867" y="4032504"/>
                  <a:pt x="0" y="3934637"/>
                  <a:pt x="0" y="3813911"/>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5" name="Freeform: Shape 14">
            <a:extLst>
              <a:ext uri="{FF2B5EF4-FFF2-40B4-BE49-F238E27FC236}">
                <a16:creationId xmlns:a16="http://schemas.microsoft.com/office/drawing/2014/main" id="{2884BC28-8C65-4886-B01A-667342EB70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0090" y="-3"/>
            <a:ext cx="4572000" cy="3867912"/>
          </a:xfrm>
          <a:custGeom>
            <a:avLst/>
            <a:gdLst>
              <a:gd name="connsiteX0" fmla="*/ 0 w 4572000"/>
              <a:gd name="connsiteY0" fmla="*/ 0 h 3867912"/>
              <a:gd name="connsiteX1" fmla="*/ 4572000 w 4572000"/>
              <a:gd name="connsiteY1" fmla="*/ 0 h 3867912"/>
              <a:gd name="connsiteX2" fmla="*/ 4572000 w 4572000"/>
              <a:gd name="connsiteY2" fmla="*/ 3704966 h 3867912"/>
              <a:gd name="connsiteX3" fmla="*/ 4409054 w 4572000"/>
              <a:gd name="connsiteY3" fmla="*/ 3867912 h 3867912"/>
              <a:gd name="connsiteX4" fmla="*/ 162946 w 4572000"/>
              <a:gd name="connsiteY4" fmla="*/ 3867912 h 3867912"/>
              <a:gd name="connsiteX5" fmla="*/ 0 w 4572000"/>
              <a:gd name="connsiteY5" fmla="*/ 3704966 h 3867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2000" h="3867912">
                <a:moveTo>
                  <a:pt x="0" y="0"/>
                </a:moveTo>
                <a:lnTo>
                  <a:pt x="4572000" y="0"/>
                </a:lnTo>
                <a:lnTo>
                  <a:pt x="4572000" y="3704966"/>
                </a:lnTo>
                <a:cubicBezTo>
                  <a:pt x="4572000" y="3794959"/>
                  <a:pt x="4499047" y="3867912"/>
                  <a:pt x="4409054" y="3867912"/>
                </a:cubicBezTo>
                <a:lnTo>
                  <a:pt x="162946" y="3867912"/>
                </a:lnTo>
                <a:cubicBezTo>
                  <a:pt x="72953" y="3867912"/>
                  <a:pt x="0" y="3794959"/>
                  <a:pt x="0" y="3704966"/>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Image 5">
            <a:extLst>
              <a:ext uri="{FF2B5EF4-FFF2-40B4-BE49-F238E27FC236}">
                <a16:creationId xmlns:a16="http://schemas.microsoft.com/office/drawing/2014/main" id="{6705BE8A-5D18-2B41-B7F7-93E9918B1AEA}"/>
              </a:ext>
            </a:extLst>
          </p:cNvPr>
          <p:cNvPicPr>
            <a:picLocks noChangeAspect="1"/>
          </p:cNvPicPr>
          <p:nvPr/>
        </p:nvPicPr>
        <p:blipFill rotWithShape="1">
          <a:blip r:embed="rId2">
            <a:grayscl/>
          </a:blip>
          <a:srcRect r="52641" b="23131"/>
          <a:stretch/>
        </p:blipFill>
        <p:spPr>
          <a:xfrm>
            <a:off x="958184" y="914646"/>
            <a:ext cx="4325016" cy="1439087"/>
          </a:xfrm>
          <a:prstGeom prst="rect">
            <a:avLst/>
          </a:prstGeom>
        </p:spPr>
      </p:pic>
      <p:sp>
        <p:nvSpPr>
          <p:cNvPr id="17" name="Freeform: Shape 16">
            <a:extLst>
              <a:ext uri="{FF2B5EF4-FFF2-40B4-BE49-F238E27FC236}">
                <a16:creationId xmlns:a16="http://schemas.microsoft.com/office/drawing/2014/main" id="{0FC820FD-F8C0-4426-A38A-5B80A2E5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5498" y="4241249"/>
            <a:ext cx="4901184" cy="2616751"/>
          </a:xfrm>
          <a:custGeom>
            <a:avLst/>
            <a:gdLst>
              <a:gd name="connsiteX0" fmla="*/ 218593 w 4901184"/>
              <a:gd name="connsiteY0" fmla="*/ 0 h 2616751"/>
              <a:gd name="connsiteX1" fmla="*/ 4682591 w 4901184"/>
              <a:gd name="connsiteY1" fmla="*/ 0 h 2616751"/>
              <a:gd name="connsiteX2" fmla="*/ 4901184 w 4901184"/>
              <a:gd name="connsiteY2" fmla="*/ 218593 h 2616751"/>
              <a:gd name="connsiteX3" fmla="*/ 4901184 w 4901184"/>
              <a:gd name="connsiteY3" fmla="*/ 2616751 h 2616751"/>
              <a:gd name="connsiteX4" fmla="*/ 0 w 4901184"/>
              <a:gd name="connsiteY4" fmla="*/ 2616751 h 2616751"/>
              <a:gd name="connsiteX5" fmla="*/ 0 w 4901184"/>
              <a:gd name="connsiteY5" fmla="*/ 218593 h 2616751"/>
              <a:gd name="connsiteX6" fmla="*/ 218593 w 4901184"/>
              <a:gd name="connsiteY6" fmla="*/ 0 h 2616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01184" h="2616751">
                <a:moveTo>
                  <a:pt x="218593" y="0"/>
                </a:moveTo>
                <a:lnTo>
                  <a:pt x="4682591" y="0"/>
                </a:lnTo>
                <a:cubicBezTo>
                  <a:pt x="4803317" y="0"/>
                  <a:pt x="4901184" y="97867"/>
                  <a:pt x="4901184" y="218593"/>
                </a:cubicBezTo>
                <a:lnTo>
                  <a:pt x="4901184" y="2616751"/>
                </a:lnTo>
                <a:lnTo>
                  <a:pt x="0" y="2616751"/>
                </a:lnTo>
                <a:lnTo>
                  <a:pt x="0" y="218593"/>
                </a:lnTo>
                <a:cubicBezTo>
                  <a:pt x="0" y="97867"/>
                  <a:pt x="97867" y="0"/>
                  <a:pt x="21859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9" name="Freeform: Shape 18">
            <a:extLst>
              <a:ext uri="{FF2B5EF4-FFF2-40B4-BE49-F238E27FC236}">
                <a16:creationId xmlns:a16="http://schemas.microsoft.com/office/drawing/2014/main" id="{E1DAA296-54E3-4547-B36F-E8B353353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0090" y="4405848"/>
            <a:ext cx="4572000" cy="2452159"/>
          </a:xfrm>
          <a:custGeom>
            <a:avLst/>
            <a:gdLst>
              <a:gd name="connsiteX0" fmla="*/ 162946 w 4572000"/>
              <a:gd name="connsiteY0" fmla="*/ 0 h 2452159"/>
              <a:gd name="connsiteX1" fmla="*/ 4409054 w 4572000"/>
              <a:gd name="connsiteY1" fmla="*/ 0 h 2452159"/>
              <a:gd name="connsiteX2" fmla="*/ 4572000 w 4572000"/>
              <a:gd name="connsiteY2" fmla="*/ 162946 h 2452159"/>
              <a:gd name="connsiteX3" fmla="*/ 4572000 w 4572000"/>
              <a:gd name="connsiteY3" fmla="*/ 2452159 h 2452159"/>
              <a:gd name="connsiteX4" fmla="*/ 0 w 4572000"/>
              <a:gd name="connsiteY4" fmla="*/ 2452159 h 2452159"/>
              <a:gd name="connsiteX5" fmla="*/ 0 w 4572000"/>
              <a:gd name="connsiteY5" fmla="*/ 162946 h 2452159"/>
              <a:gd name="connsiteX6" fmla="*/ 162946 w 4572000"/>
              <a:gd name="connsiteY6" fmla="*/ 0 h 245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2452159">
                <a:moveTo>
                  <a:pt x="162946" y="0"/>
                </a:moveTo>
                <a:lnTo>
                  <a:pt x="4409054" y="0"/>
                </a:lnTo>
                <a:cubicBezTo>
                  <a:pt x="4499047" y="0"/>
                  <a:pt x="4572000" y="72953"/>
                  <a:pt x="4572000" y="162946"/>
                </a:cubicBezTo>
                <a:lnTo>
                  <a:pt x="4572000" y="2452159"/>
                </a:lnTo>
                <a:lnTo>
                  <a:pt x="0" y="2452159"/>
                </a:lnTo>
                <a:lnTo>
                  <a:pt x="0" y="162946"/>
                </a:lnTo>
                <a:cubicBezTo>
                  <a:pt x="0" y="72953"/>
                  <a:pt x="72953" y="0"/>
                  <a:pt x="16294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8" name="Image 7">
            <a:extLst>
              <a:ext uri="{FF2B5EF4-FFF2-40B4-BE49-F238E27FC236}">
                <a16:creationId xmlns:a16="http://schemas.microsoft.com/office/drawing/2014/main" id="{EFD8661C-515B-3E46-B6AF-989438FE4E87}"/>
              </a:ext>
            </a:extLst>
          </p:cNvPr>
          <p:cNvPicPr>
            <a:picLocks noChangeAspect="1"/>
          </p:cNvPicPr>
          <p:nvPr/>
        </p:nvPicPr>
        <p:blipFill>
          <a:blip r:embed="rId3"/>
          <a:stretch>
            <a:fillRect/>
          </a:stretch>
        </p:blipFill>
        <p:spPr>
          <a:xfrm>
            <a:off x="928587" y="5365855"/>
            <a:ext cx="4455006" cy="367538"/>
          </a:xfrm>
          <a:prstGeom prst="rect">
            <a:avLst/>
          </a:prstGeom>
        </p:spPr>
      </p:pic>
      <p:pic>
        <p:nvPicPr>
          <p:cNvPr id="4" name="Image 3">
            <a:extLst>
              <a:ext uri="{FF2B5EF4-FFF2-40B4-BE49-F238E27FC236}">
                <a16:creationId xmlns:a16="http://schemas.microsoft.com/office/drawing/2014/main" id="{B4E303D6-9923-544C-8AD0-48AA7C7AC8C0}"/>
              </a:ext>
            </a:extLst>
          </p:cNvPr>
          <p:cNvPicPr>
            <a:picLocks noChangeAspect="1"/>
          </p:cNvPicPr>
          <p:nvPr/>
        </p:nvPicPr>
        <p:blipFill>
          <a:blip r:embed="rId4"/>
          <a:stretch>
            <a:fillRect/>
          </a:stretch>
        </p:blipFill>
        <p:spPr>
          <a:xfrm>
            <a:off x="6188118" y="1547675"/>
            <a:ext cx="5298384" cy="3748606"/>
          </a:xfrm>
          <a:prstGeom prst="rect">
            <a:avLst/>
          </a:prstGeom>
        </p:spPr>
      </p:pic>
      <p:pic>
        <p:nvPicPr>
          <p:cNvPr id="10" name="Image 9">
            <a:extLst>
              <a:ext uri="{FF2B5EF4-FFF2-40B4-BE49-F238E27FC236}">
                <a16:creationId xmlns:a16="http://schemas.microsoft.com/office/drawing/2014/main" id="{87C9FE6B-F5D8-8248-8289-4C931F9E0990}"/>
              </a:ext>
            </a:extLst>
          </p:cNvPr>
          <p:cNvPicPr>
            <a:picLocks noChangeAspect="1"/>
          </p:cNvPicPr>
          <p:nvPr/>
        </p:nvPicPr>
        <p:blipFill rotWithShape="1">
          <a:blip r:embed="rId2"/>
          <a:srcRect l="47279" t="66763" r="814" b="20972"/>
          <a:stretch/>
        </p:blipFill>
        <p:spPr>
          <a:xfrm>
            <a:off x="958184" y="2411382"/>
            <a:ext cx="4434271" cy="213900"/>
          </a:xfrm>
          <a:prstGeom prst="rect">
            <a:avLst/>
          </a:prstGeom>
        </p:spPr>
      </p:pic>
      <p:pic>
        <p:nvPicPr>
          <p:cNvPr id="12" name="Image 11">
            <a:extLst>
              <a:ext uri="{FF2B5EF4-FFF2-40B4-BE49-F238E27FC236}">
                <a16:creationId xmlns:a16="http://schemas.microsoft.com/office/drawing/2014/main" id="{3A206414-71BA-D941-A5AA-D92B60FA6ED0}"/>
              </a:ext>
            </a:extLst>
          </p:cNvPr>
          <p:cNvPicPr>
            <a:picLocks noChangeAspect="1"/>
          </p:cNvPicPr>
          <p:nvPr/>
        </p:nvPicPr>
        <p:blipFill rotWithShape="1">
          <a:blip r:embed="rId2"/>
          <a:srcRect t="76564" r="52457" b="-3683"/>
          <a:stretch/>
        </p:blipFill>
        <p:spPr>
          <a:xfrm>
            <a:off x="958184" y="2788764"/>
            <a:ext cx="4118783" cy="479615"/>
          </a:xfrm>
          <a:prstGeom prst="rect">
            <a:avLst/>
          </a:prstGeom>
        </p:spPr>
      </p:pic>
      <p:sp>
        <p:nvSpPr>
          <p:cNvPr id="14" name="Rectangle 13">
            <a:extLst>
              <a:ext uri="{FF2B5EF4-FFF2-40B4-BE49-F238E27FC236}">
                <a16:creationId xmlns:a16="http://schemas.microsoft.com/office/drawing/2014/main" id="{9EFB22F4-A65D-194B-B08F-D22B5BEBF1F3}"/>
              </a:ext>
            </a:extLst>
          </p:cNvPr>
          <p:cNvSpPr/>
          <p:nvPr/>
        </p:nvSpPr>
        <p:spPr>
          <a:xfrm>
            <a:off x="7437727" y="385270"/>
            <a:ext cx="6096000" cy="341632"/>
          </a:xfrm>
          <a:prstGeom prst="rect">
            <a:avLst/>
          </a:prstGeom>
        </p:spPr>
        <p:txBody>
          <a:bodyPr>
            <a:spAutoFit/>
          </a:bodyPr>
          <a:lstStyle/>
          <a:p>
            <a:pPr lvl="0" algn="ctr">
              <a:lnSpc>
                <a:spcPct val="90000"/>
              </a:lnSpc>
              <a:spcAft>
                <a:spcPts val="600"/>
              </a:spcAft>
            </a:pPr>
            <a:r>
              <a:rPr lang="en-US" dirty="0">
                <a:latin typeface="Futura Condensed Medium" panose="020B0602020204020303" pitchFamily="34" charset="-79"/>
                <a:cs typeface="Futura Condensed Medium" panose="020B0602020204020303" pitchFamily="34" charset="-79"/>
              </a:rPr>
              <a:t>The Hodgkin-Huxley neuron model</a:t>
            </a:r>
          </a:p>
        </p:txBody>
      </p:sp>
      <p:sp>
        <p:nvSpPr>
          <p:cNvPr id="16" name="Rectangle 15">
            <a:extLst>
              <a:ext uri="{FF2B5EF4-FFF2-40B4-BE49-F238E27FC236}">
                <a16:creationId xmlns:a16="http://schemas.microsoft.com/office/drawing/2014/main" id="{3CE1360A-6513-B54B-9C3D-E478B828B653}"/>
              </a:ext>
            </a:extLst>
          </p:cNvPr>
          <p:cNvSpPr/>
          <p:nvPr/>
        </p:nvSpPr>
        <p:spPr>
          <a:xfrm>
            <a:off x="5771274" y="5872566"/>
            <a:ext cx="6096000" cy="600164"/>
          </a:xfrm>
          <a:prstGeom prst="rect">
            <a:avLst/>
          </a:prstGeom>
        </p:spPr>
        <p:txBody>
          <a:bodyPr>
            <a:spAutoFit/>
          </a:bodyPr>
          <a:lstStyle/>
          <a:p>
            <a:pPr>
              <a:spcAft>
                <a:spcPts val="600"/>
              </a:spcAft>
            </a:pPr>
            <a:r>
              <a:rPr lang="en-US" sz="1100" dirty="0">
                <a:latin typeface="Futura Medium" panose="020B0602020204020303" pitchFamily="34" charset="-79"/>
                <a:cs typeface="Futura Medium" panose="020B0602020204020303" pitchFamily="34" charset="-79"/>
              </a:rPr>
              <a:t>We found a very interesting paper by Dr. Hasler on brain-inspired computing, which gives a good overview on the technology. However, we couldn’t find the documentation on her team’s implementation of the Hodgkin-Huxley neuron model.</a:t>
            </a:r>
          </a:p>
        </p:txBody>
      </p:sp>
    </p:spTree>
    <p:extLst>
      <p:ext uri="{BB962C8B-B14F-4D97-AF65-F5344CB8AC3E}">
        <p14:creationId xmlns:p14="http://schemas.microsoft.com/office/powerpoint/2010/main" val="19029178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11">
            <a:extLst>
              <a:ext uri="{FF2B5EF4-FFF2-40B4-BE49-F238E27FC236}">
                <a16:creationId xmlns:a16="http://schemas.microsoft.com/office/drawing/2014/main" id="{A0BF428C-DA8B-4D99-9930-18F7F91D8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6801" y="1690688"/>
            <a:ext cx="7316944" cy="5167312"/>
          </a:xfrm>
          <a:custGeom>
            <a:avLst/>
            <a:gdLst>
              <a:gd name="connsiteX0" fmla="*/ 0 w 7316944"/>
              <a:gd name="connsiteY0" fmla="*/ 0 h 5167312"/>
              <a:gd name="connsiteX1" fmla="*/ 7316944 w 7316944"/>
              <a:gd name="connsiteY1" fmla="*/ 0 h 5167312"/>
              <a:gd name="connsiteX2" fmla="*/ 7316944 w 7316944"/>
              <a:gd name="connsiteY2" fmla="*/ 5167312 h 5167312"/>
              <a:gd name="connsiteX3" fmla="*/ 472697 w 7316944"/>
              <a:gd name="connsiteY3" fmla="*/ 5167312 h 5167312"/>
              <a:gd name="connsiteX4" fmla="*/ 2866576 w 7316944"/>
              <a:gd name="connsiteY4" fmla="*/ 952 h 5167312"/>
              <a:gd name="connsiteX5" fmla="*/ 0 w 7316944"/>
              <a:gd name="connsiteY5" fmla="*/ 952 h 516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6944" h="5167312">
                <a:moveTo>
                  <a:pt x="0" y="0"/>
                </a:moveTo>
                <a:lnTo>
                  <a:pt x="7316944" y="0"/>
                </a:lnTo>
                <a:lnTo>
                  <a:pt x="7316944" y="5167312"/>
                </a:lnTo>
                <a:lnTo>
                  <a:pt x="472697" y="5167312"/>
                </a:lnTo>
                <a:lnTo>
                  <a:pt x="2866576" y="952"/>
                </a:lnTo>
                <a:lnTo>
                  <a:pt x="0" y="952"/>
                </a:lnTo>
                <a:close/>
              </a:path>
            </a:pathLst>
          </a:custGeom>
          <a:solidFill>
            <a:srgbClr val="A6A6A6">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37">
            <a:extLst>
              <a:ext uri="{FF2B5EF4-FFF2-40B4-BE49-F238E27FC236}">
                <a16:creationId xmlns:a16="http://schemas.microsoft.com/office/drawing/2014/main" id="{A03E2379-8871-408A-95CE-7AAE8FA53A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746" y="1691164"/>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ZoneTexte 7">
            <a:extLst>
              <a:ext uri="{FF2B5EF4-FFF2-40B4-BE49-F238E27FC236}">
                <a16:creationId xmlns:a16="http://schemas.microsoft.com/office/drawing/2014/main" id="{3C54B502-5082-8243-A623-303E8E2A0DC8}"/>
              </a:ext>
            </a:extLst>
          </p:cNvPr>
          <p:cNvSpPr txBox="1"/>
          <p:nvPr/>
        </p:nvSpPr>
        <p:spPr>
          <a:xfrm>
            <a:off x="350338" y="1690213"/>
            <a:ext cx="4819974" cy="5167311"/>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1400" dirty="0">
                <a:solidFill>
                  <a:srgbClr val="FFFFFF"/>
                </a:solidFill>
                <a:latin typeface="Futura Medium" panose="020B0602020204020303" pitchFamily="34" charset="-79"/>
                <a:cs typeface="Futura Medium" panose="020B0602020204020303" pitchFamily="34" charset="-79"/>
              </a:rPr>
              <a:t>As we couldn’t find Dr. Hasler’s documentation on her team’s implementation of the Hodgkin-Huxley neuron yet, we haven’t really understood how this design works</a:t>
            </a:r>
          </a:p>
          <a:p>
            <a:pPr indent="-228600">
              <a:lnSpc>
                <a:spcPct val="90000"/>
              </a:lnSpc>
              <a:spcAft>
                <a:spcPts val="600"/>
              </a:spcAft>
              <a:buFont typeface="Arial" panose="020B0604020202020204" pitchFamily="34" charset="0"/>
              <a:buChar char="•"/>
            </a:pPr>
            <a:endParaRPr lang="en-US" sz="1400" dirty="0">
              <a:solidFill>
                <a:srgbClr val="FFFFFF"/>
              </a:solidFill>
              <a:latin typeface="Futura Medium" panose="020B0602020204020303" pitchFamily="34" charset="-79"/>
              <a:cs typeface="Futura Medium" panose="020B0602020204020303" pitchFamily="34" charset="-79"/>
            </a:endParaRPr>
          </a:p>
          <a:p>
            <a:pPr indent="-228600">
              <a:lnSpc>
                <a:spcPct val="90000"/>
              </a:lnSpc>
              <a:spcAft>
                <a:spcPts val="600"/>
              </a:spcAft>
              <a:buFont typeface="Arial" panose="020B0604020202020204" pitchFamily="34" charset="0"/>
              <a:buChar char="•"/>
            </a:pPr>
            <a:r>
              <a:rPr lang="en-US" sz="1400" dirty="0">
                <a:solidFill>
                  <a:srgbClr val="FFFFFF"/>
                </a:solidFill>
                <a:latin typeface="Futura Medium" panose="020B0602020204020303" pitchFamily="34" charset="-79"/>
                <a:cs typeface="Futura Medium" panose="020B0602020204020303" pitchFamily="34" charset="-79"/>
              </a:rPr>
              <a:t>The design mentions </a:t>
            </a:r>
            <a:r>
              <a:rPr lang="en-US" sz="1400" dirty="0" err="1">
                <a:solidFill>
                  <a:srgbClr val="FFFFFF"/>
                </a:solidFill>
                <a:latin typeface="Futura Medium" panose="020B0602020204020303" pitchFamily="34" charset="-79"/>
                <a:cs typeface="Futura Medium" panose="020B0602020204020303" pitchFamily="34" charset="-79"/>
              </a:rPr>
              <a:t>E</a:t>
            </a:r>
            <a:r>
              <a:rPr lang="en-US" sz="1400" baseline="-25000" dirty="0" err="1">
                <a:solidFill>
                  <a:srgbClr val="FFFFFF"/>
                </a:solidFill>
                <a:latin typeface="Futura Medium" panose="020B0602020204020303" pitchFamily="34" charset="-79"/>
                <a:cs typeface="Futura Medium" panose="020B0602020204020303" pitchFamily="34" charset="-79"/>
              </a:rPr>
              <a:t>Na</a:t>
            </a:r>
            <a:r>
              <a:rPr lang="en-US" sz="1400" dirty="0">
                <a:solidFill>
                  <a:srgbClr val="FFFFFF"/>
                </a:solidFill>
                <a:latin typeface="Futura Medium" panose="020B0602020204020303" pitchFamily="34" charset="-79"/>
                <a:cs typeface="Futura Medium" panose="020B0602020204020303" pitchFamily="34" charset="-79"/>
              </a:rPr>
              <a:t>,</a:t>
            </a:r>
            <a:r>
              <a:rPr lang="en-US" sz="1400" baseline="-25000" dirty="0">
                <a:solidFill>
                  <a:srgbClr val="FFFFFF"/>
                </a:solidFill>
                <a:latin typeface="Futura Medium" panose="020B0602020204020303" pitchFamily="34" charset="-79"/>
                <a:cs typeface="Futura Medium" panose="020B0602020204020303" pitchFamily="34" charset="-79"/>
              </a:rPr>
              <a:t> </a:t>
            </a:r>
            <a:r>
              <a:rPr lang="en-US" sz="1400" dirty="0">
                <a:solidFill>
                  <a:srgbClr val="FFFFFF"/>
                </a:solidFill>
                <a:latin typeface="Futura Medium" panose="020B0602020204020303" pitchFamily="34" charset="-79"/>
                <a:cs typeface="Futura Medium" panose="020B0602020204020303" pitchFamily="34" charset="-79"/>
              </a:rPr>
              <a:t>E</a:t>
            </a:r>
            <a:r>
              <a:rPr lang="en-US" sz="1400" baseline="-25000" dirty="0">
                <a:solidFill>
                  <a:srgbClr val="FFFFFF"/>
                </a:solidFill>
                <a:latin typeface="Futura Medium" panose="020B0602020204020303" pitchFamily="34" charset="-79"/>
                <a:cs typeface="Futura Medium" panose="020B0602020204020303" pitchFamily="34" charset="-79"/>
              </a:rPr>
              <a:t>K</a:t>
            </a:r>
            <a:r>
              <a:rPr lang="en-US" sz="1400" dirty="0">
                <a:solidFill>
                  <a:srgbClr val="FFFFFF"/>
                </a:solidFill>
                <a:latin typeface="Futura Medium" panose="020B0602020204020303" pitchFamily="34" charset="-79"/>
                <a:cs typeface="Futura Medium" panose="020B0602020204020303" pitchFamily="34" charset="-79"/>
              </a:rPr>
              <a:t>, </a:t>
            </a:r>
            <a:r>
              <a:rPr lang="en-US" sz="1400" dirty="0" err="1">
                <a:solidFill>
                  <a:srgbClr val="FFFFFF"/>
                </a:solidFill>
                <a:latin typeface="Futura Medium" panose="020B0602020204020303" pitchFamily="34" charset="-79"/>
                <a:cs typeface="Futura Medium" panose="020B0602020204020303" pitchFamily="34" charset="-79"/>
              </a:rPr>
              <a:t>V</a:t>
            </a:r>
            <a:r>
              <a:rPr lang="en-US" sz="1400" baseline="-25000" dirty="0" err="1">
                <a:solidFill>
                  <a:srgbClr val="FFFFFF"/>
                </a:solidFill>
                <a:latin typeface="Futura Medium" panose="020B0602020204020303" pitchFamily="34" charset="-79"/>
                <a:cs typeface="Futura Medium" panose="020B0602020204020303" pitchFamily="34" charset="-79"/>
              </a:rPr>
              <a:t>Na</a:t>
            </a:r>
            <a:r>
              <a:rPr lang="en-US" sz="1400" dirty="0">
                <a:solidFill>
                  <a:srgbClr val="FFFFFF"/>
                </a:solidFill>
                <a:latin typeface="Futura Medium" panose="020B0602020204020303" pitchFamily="34" charset="-79"/>
                <a:cs typeface="Futura Medium" panose="020B0602020204020303" pitchFamily="34" charset="-79"/>
              </a:rPr>
              <a:t> and V</a:t>
            </a:r>
            <a:r>
              <a:rPr lang="en-US" sz="1400" baseline="-25000" dirty="0">
                <a:solidFill>
                  <a:srgbClr val="FFFFFF"/>
                </a:solidFill>
                <a:latin typeface="Futura Medium" panose="020B0602020204020303" pitchFamily="34" charset="-79"/>
                <a:cs typeface="Futura Medium" panose="020B0602020204020303" pitchFamily="34" charset="-79"/>
              </a:rPr>
              <a:t>K</a:t>
            </a:r>
            <a:r>
              <a:rPr lang="en-US" sz="1400" dirty="0">
                <a:solidFill>
                  <a:srgbClr val="FFFFFF"/>
                </a:solidFill>
                <a:latin typeface="Futura Medium" panose="020B0602020204020303" pitchFamily="34" charset="-79"/>
                <a:cs typeface="Futura Medium" panose="020B0602020204020303" pitchFamily="34" charset="-79"/>
              </a:rPr>
              <a:t> so it is probably a simple Hodgkin-Huxley model using only Na and K ions</a:t>
            </a:r>
            <a:endParaRPr lang="en-US" sz="1400" baseline="-25000" dirty="0">
              <a:solidFill>
                <a:srgbClr val="FFFFFF"/>
              </a:solidFill>
              <a:latin typeface="Futura Medium" panose="020B0602020204020303" pitchFamily="34" charset="-79"/>
              <a:cs typeface="Futura Medium" panose="020B0602020204020303" pitchFamily="34" charset="-79"/>
            </a:endParaRPr>
          </a:p>
          <a:p>
            <a:pPr indent="-228600">
              <a:lnSpc>
                <a:spcPct val="90000"/>
              </a:lnSpc>
              <a:spcAft>
                <a:spcPts val="600"/>
              </a:spcAft>
              <a:buFont typeface="Arial" panose="020B0604020202020204" pitchFamily="34" charset="0"/>
              <a:buChar char="•"/>
            </a:pPr>
            <a:endParaRPr lang="en-US" sz="1400" dirty="0">
              <a:solidFill>
                <a:srgbClr val="FFFFFF"/>
              </a:solidFill>
              <a:latin typeface="Futura Medium" panose="020B0602020204020303" pitchFamily="34" charset="-79"/>
              <a:cs typeface="Futura Medium" panose="020B0602020204020303" pitchFamily="34" charset="-79"/>
            </a:endParaRPr>
          </a:p>
          <a:p>
            <a:pPr indent="-228600">
              <a:lnSpc>
                <a:spcPct val="90000"/>
              </a:lnSpc>
              <a:spcAft>
                <a:spcPts val="600"/>
              </a:spcAft>
              <a:buFont typeface="Arial" panose="020B0604020202020204" pitchFamily="34" charset="0"/>
              <a:buChar char="•"/>
            </a:pPr>
            <a:r>
              <a:rPr lang="en-US" sz="1400" dirty="0">
                <a:solidFill>
                  <a:srgbClr val="FFFFFF"/>
                </a:solidFill>
                <a:latin typeface="Futura Medium" panose="020B0602020204020303" pitchFamily="34" charset="-79"/>
                <a:cs typeface="Futura Medium" panose="020B0602020204020303" pitchFamily="34" charset="-79"/>
              </a:rPr>
              <a:t>We tried testing it anyway to see if we could understand it empirically. We didn’t change the default values that were given in the design =&gt; the output is shown in the graph below</a:t>
            </a:r>
          </a:p>
          <a:p>
            <a:pPr indent="-228600">
              <a:lnSpc>
                <a:spcPct val="90000"/>
              </a:lnSpc>
              <a:spcAft>
                <a:spcPts val="600"/>
              </a:spcAft>
              <a:buFont typeface="Arial" panose="020B0604020202020204" pitchFamily="34" charset="0"/>
              <a:buChar char="•"/>
            </a:pPr>
            <a:endParaRPr lang="en-US" sz="1400" dirty="0">
              <a:solidFill>
                <a:srgbClr val="FFFFFF"/>
              </a:solidFill>
              <a:latin typeface="Futura Medium" panose="020B0602020204020303" pitchFamily="34" charset="-79"/>
              <a:cs typeface="Futura Medium" panose="020B0602020204020303" pitchFamily="34" charset="-79"/>
            </a:endParaRPr>
          </a:p>
          <a:p>
            <a:pPr indent="-228600">
              <a:lnSpc>
                <a:spcPct val="90000"/>
              </a:lnSpc>
              <a:spcAft>
                <a:spcPts val="600"/>
              </a:spcAft>
              <a:buFont typeface="Arial" panose="020B0604020202020204" pitchFamily="34" charset="0"/>
              <a:buChar char="•"/>
            </a:pPr>
            <a:r>
              <a:rPr lang="en-US" sz="1400" dirty="0">
                <a:solidFill>
                  <a:srgbClr val="FFFFFF"/>
                </a:solidFill>
                <a:latin typeface="Futura Medium" panose="020B0602020204020303" pitchFamily="34" charset="-79"/>
                <a:cs typeface="Futura Medium" panose="020B0602020204020303" pitchFamily="34" charset="-79"/>
              </a:rPr>
              <a:t>We tried inputting a sinusoidal function in the source block called “</a:t>
            </a:r>
            <a:r>
              <a:rPr lang="en-US" sz="1400" dirty="0" err="1">
                <a:solidFill>
                  <a:srgbClr val="FFFFFF"/>
                </a:solidFill>
                <a:latin typeface="Futura Medium" panose="020B0602020204020303" pitchFamily="34" charset="-79"/>
                <a:cs typeface="Futura Medium" panose="020B0602020204020303" pitchFamily="34" charset="-79"/>
              </a:rPr>
              <a:t>pre_hhn</a:t>
            </a:r>
            <a:r>
              <a:rPr lang="en-US" sz="1400" dirty="0">
                <a:solidFill>
                  <a:srgbClr val="FFFFFF"/>
                </a:solidFill>
                <a:latin typeface="Futura Medium" panose="020B0602020204020303" pitchFamily="34" charset="-79"/>
                <a:cs typeface="Futura Medium" panose="020B0602020204020303" pitchFamily="34" charset="-79"/>
              </a:rPr>
              <a:t>” and, later, a square signal: both gave the same output. This confirmed our assumption that the input signal should actually come from an external source (represented by the IO PAD blocks) and that this graph is the one obtained when there is no input signal</a:t>
            </a:r>
          </a:p>
          <a:p>
            <a:pPr marL="514350" lvl="1" indent="-285750">
              <a:lnSpc>
                <a:spcPct val="90000"/>
              </a:lnSpc>
              <a:spcAft>
                <a:spcPts val="600"/>
              </a:spcAft>
              <a:buFont typeface="Wingdings" pitchFamily="2" charset="2"/>
              <a:buChar char="Ø"/>
            </a:pPr>
            <a:r>
              <a:rPr lang="en-US" sz="1400" dirty="0">
                <a:solidFill>
                  <a:srgbClr val="FFFFFF"/>
                </a:solidFill>
                <a:latin typeface="Futura Medium" panose="020B0602020204020303" pitchFamily="34" charset="-79"/>
                <a:cs typeface="Futura Medium" panose="020B0602020204020303" pitchFamily="34" charset="-79"/>
              </a:rPr>
              <a:t>What does each input signal do?</a:t>
            </a:r>
          </a:p>
          <a:p>
            <a:pPr marL="514350" lvl="1" indent="-285750">
              <a:lnSpc>
                <a:spcPct val="90000"/>
              </a:lnSpc>
              <a:spcAft>
                <a:spcPts val="600"/>
              </a:spcAft>
              <a:buFont typeface="Wingdings" pitchFamily="2" charset="2"/>
              <a:buChar char="Ø"/>
            </a:pPr>
            <a:r>
              <a:rPr lang="en-US" sz="1400" dirty="0">
                <a:solidFill>
                  <a:srgbClr val="FFFFFF"/>
                </a:solidFill>
                <a:latin typeface="Futura Medium" panose="020B0602020204020303" pitchFamily="34" charset="-79"/>
                <a:cs typeface="Futura Medium" panose="020B0602020204020303" pitchFamily="34" charset="-79"/>
              </a:rPr>
              <a:t>What does the </a:t>
            </a:r>
            <a:r>
              <a:rPr lang="en-US" sz="1400" dirty="0" err="1">
                <a:solidFill>
                  <a:srgbClr val="FFFFFF"/>
                </a:solidFill>
                <a:latin typeface="Futura Medium" panose="020B0602020204020303" pitchFamily="34" charset="-79"/>
                <a:cs typeface="Futura Medium" panose="020B0602020204020303" pitchFamily="34" charset="-79"/>
              </a:rPr>
              <a:t>pre_hhn</a:t>
            </a:r>
            <a:r>
              <a:rPr lang="en-US" sz="1400" dirty="0">
                <a:solidFill>
                  <a:srgbClr val="FFFFFF"/>
                </a:solidFill>
                <a:latin typeface="Futura Medium" panose="020B0602020204020303" pitchFamily="34" charset="-79"/>
                <a:cs typeface="Futura Medium" panose="020B0602020204020303" pitchFamily="34" charset="-79"/>
              </a:rPr>
              <a:t> signal do?</a:t>
            </a:r>
          </a:p>
        </p:txBody>
      </p:sp>
      <p:pic>
        <p:nvPicPr>
          <p:cNvPr id="7" name="Image 6">
            <a:extLst>
              <a:ext uri="{FF2B5EF4-FFF2-40B4-BE49-F238E27FC236}">
                <a16:creationId xmlns:a16="http://schemas.microsoft.com/office/drawing/2014/main" id="{DA1B12D9-7C6D-7C42-AFAA-69D44904C344}"/>
              </a:ext>
            </a:extLst>
          </p:cNvPr>
          <p:cNvPicPr>
            <a:picLocks noChangeAspect="1"/>
          </p:cNvPicPr>
          <p:nvPr/>
        </p:nvPicPr>
        <p:blipFill>
          <a:blip r:embed="rId2"/>
          <a:stretch>
            <a:fillRect/>
          </a:stretch>
        </p:blipFill>
        <p:spPr>
          <a:xfrm>
            <a:off x="6826725" y="4281039"/>
            <a:ext cx="5111275" cy="2300074"/>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pic>
        <p:nvPicPr>
          <p:cNvPr id="5" name="Image 4">
            <a:extLst>
              <a:ext uri="{FF2B5EF4-FFF2-40B4-BE49-F238E27FC236}">
                <a16:creationId xmlns:a16="http://schemas.microsoft.com/office/drawing/2014/main" id="{B8DA7798-4624-2B4D-B52D-3D68C7F7528D}"/>
              </a:ext>
            </a:extLst>
          </p:cNvPr>
          <p:cNvPicPr>
            <a:picLocks noChangeAspect="1"/>
          </p:cNvPicPr>
          <p:nvPr/>
        </p:nvPicPr>
        <p:blipFill>
          <a:blip r:embed="rId3"/>
          <a:stretch>
            <a:fillRect/>
          </a:stretch>
        </p:blipFill>
        <p:spPr>
          <a:xfrm>
            <a:off x="7820329" y="2090270"/>
            <a:ext cx="4117671" cy="1791187"/>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sp>
        <p:nvSpPr>
          <p:cNvPr id="9" name="Rectangle 8">
            <a:extLst>
              <a:ext uri="{FF2B5EF4-FFF2-40B4-BE49-F238E27FC236}">
                <a16:creationId xmlns:a16="http://schemas.microsoft.com/office/drawing/2014/main" id="{A3A336E5-1DB4-CE4E-B781-227D55F1B968}"/>
              </a:ext>
            </a:extLst>
          </p:cNvPr>
          <p:cNvSpPr/>
          <p:nvPr/>
        </p:nvSpPr>
        <p:spPr>
          <a:xfrm>
            <a:off x="601313" y="605792"/>
            <a:ext cx="4819974" cy="480131"/>
          </a:xfrm>
          <a:prstGeom prst="rect">
            <a:avLst/>
          </a:prstGeom>
        </p:spPr>
        <p:txBody>
          <a:bodyPr wrap="none">
            <a:spAutoFit/>
          </a:bodyPr>
          <a:lstStyle/>
          <a:p>
            <a:pPr>
              <a:lnSpc>
                <a:spcPct val="90000"/>
              </a:lnSpc>
              <a:spcAft>
                <a:spcPts val="600"/>
              </a:spcAft>
            </a:pPr>
            <a:r>
              <a:rPr lang="en-US" sz="2800" dirty="0">
                <a:latin typeface="Futura Condensed Medium" panose="020B0602020204020303" pitchFamily="34" charset="-79"/>
                <a:cs typeface="Futura Condensed Medium" panose="020B0602020204020303" pitchFamily="34" charset="-79"/>
              </a:rPr>
              <a:t>Testing the Hodgkin-Huxley neuron block</a:t>
            </a:r>
          </a:p>
        </p:txBody>
      </p:sp>
    </p:spTree>
    <p:extLst>
      <p:ext uri="{BB962C8B-B14F-4D97-AF65-F5344CB8AC3E}">
        <p14:creationId xmlns:p14="http://schemas.microsoft.com/office/powerpoint/2010/main" val="41340614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411</Words>
  <Application>Microsoft Macintosh PowerPoint</Application>
  <PresentationFormat>Grand écran</PresentationFormat>
  <Paragraphs>43</Paragraphs>
  <Slides>5</Slides>
  <Notes>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5</vt:i4>
      </vt:variant>
    </vt:vector>
  </HeadingPairs>
  <TitlesOfParts>
    <vt:vector size="12" baseType="lpstr">
      <vt:lpstr>Arial</vt:lpstr>
      <vt:lpstr>Calibri</vt:lpstr>
      <vt:lpstr>Calibri Light</vt:lpstr>
      <vt:lpstr>Futura Condensed Medium</vt:lpstr>
      <vt:lpstr>Futura Medium</vt:lpstr>
      <vt:lpstr>Wingdings</vt:lpstr>
      <vt:lpstr>Thème Office</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Matthieu Divet</dc:creator>
  <cp:lastModifiedBy>Matthieu Divet</cp:lastModifiedBy>
  <cp:revision>11</cp:revision>
  <dcterms:created xsi:type="dcterms:W3CDTF">2019-09-17T20:55:22Z</dcterms:created>
  <dcterms:modified xsi:type="dcterms:W3CDTF">2019-09-17T21:26:35Z</dcterms:modified>
</cp:coreProperties>
</file>